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60" r:id="rId6"/>
    <p:sldMasterId id="2147483682" r:id="rId7"/>
    <p:sldMasterId id="2147483693" r:id="rId8"/>
    <p:sldMasterId id="2147483704" r:id="rId9"/>
    <p:sldMasterId id="2147483715" r:id="rId10"/>
  </p:sldMasterIdLst>
  <p:notesMasterIdLst>
    <p:notesMasterId r:id="rId49"/>
  </p:notesMasterIdLst>
  <p:sldIdLst>
    <p:sldId id="256" r:id="rId11"/>
    <p:sldId id="297" r:id="rId12"/>
    <p:sldId id="303" r:id="rId13"/>
    <p:sldId id="266" r:id="rId14"/>
    <p:sldId id="267" r:id="rId15"/>
    <p:sldId id="360" r:id="rId16"/>
    <p:sldId id="436" r:id="rId17"/>
    <p:sldId id="437" r:id="rId18"/>
    <p:sldId id="438" r:id="rId19"/>
    <p:sldId id="439" r:id="rId20"/>
    <p:sldId id="440" r:id="rId21"/>
    <p:sldId id="441" r:id="rId22"/>
    <p:sldId id="431" r:id="rId23"/>
    <p:sldId id="432" r:id="rId24"/>
    <p:sldId id="442" r:id="rId25"/>
    <p:sldId id="443" r:id="rId26"/>
    <p:sldId id="444" r:id="rId27"/>
    <p:sldId id="411" r:id="rId28"/>
    <p:sldId id="445" r:id="rId29"/>
    <p:sldId id="361" r:id="rId30"/>
    <p:sldId id="316" r:id="rId31"/>
    <p:sldId id="315" r:id="rId32"/>
    <p:sldId id="412" r:id="rId33"/>
    <p:sldId id="321" r:id="rId34"/>
    <p:sldId id="270" r:id="rId35"/>
    <p:sldId id="322" r:id="rId36"/>
    <p:sldId id="446" r:id="rId37"/>
    <p:sldId id="323" r:id="rId38"/>
    <p:sldId id="335" r:id="rId39"/>
    <p:sldId id="336" r:id="rId40"/>
    <p:sldId id="418" r:id="rId41"/>
    <p:sldId id="387" r:id="rId42"/>
    <p:sldId id="447" r:id="rId43"/>
    <p:sldId id="448" r:id="rId44"/>
    <p:sldId id="451" r:id="rId45"/>
    <p:sldId id="424" r:id="rId46"/>
    <p:sldId id="452" r:id="rId47"/>
    <p:sldId id="358" r:id="rId48"/>
  </p:sldIdLst>
  <p:sldSz cx="12192000" cy="6858000"/>
  <p:notesSz cx="7010400" cy="93726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CC0B4B67-A8CA-42B6-8B22-153BFEAD76F9}">
          <p14:sldIdLst>
            <p14:sldId id="256"/>
          </p14:sldIdLst>
        </p14:section>
        <p14:section name="Intro" id="{B7B6554A-F06A-47F5-B987-B37F0AC19B63}">
          <p14:sldIdLst>
            <p14:sldId id="297"/>
            <p14:sldId id="303"/>
            <p14:sldId id="266"/>
          </p14:sldIdLst>
        </p14:section>
        <p14:section name="MEDICAL" id="{91CDE262-25D5-4EBB-A2BF-4BD04EB13C68}">
          <p14:sldIdLst>
            <p14:sldId id="267"/>
          </p14:sldIdLst>
        </p14:section>
        <p14:section name="Medical Plan" id="{F4E4D5B3-22A2-4F59-910D-704425B498CF}">
          <p14:sldIdLst>
            <p14:sldId id="360"/>
            <p14:sldId id="436"/>
            <p14:sldId id="437"/>
            <p14:sldId id="438"/>
            <p14:sldId id="439"/>
            <p14:sldId id="440"/>
            <p14:sldId id="441"/>
            <p14:sldId id="431"/>
            <p14:sldId id="432"/>
            <p14:sldId id="442"/>
            <p14:sldId id="443"/>
            <p14:sldId id="444"/>
            <p14:sldId id="411"/>
            <p14:sldId id="445"/>
            <p14:sldId id="361"/>
          </p14:sldIdLst>
        </p14:section>
        <p14:section name="Wellness" id="{C604D7DA-B8EC-4364-9C2C-1E3C621A05BC}">
          <p14:sldIdLst>
            <p14:sldId id="316"/>
            <p14:sldId id="315"/>
            <p14:sldId id="412"/>
          </p14:sldIdLst>
        </p14:section>
        <p14:section name="Dental &amp; Vision" id="{8C11BB06-0516-4EF1-981E-26771AD24278}">
          <p14:sldIdLst>
            <p14:sldId id="321"/>
            <p14:sldId id="270"/>
            <p14:sldId id="322"/>
            <p14:sldId id="446"/>
            <p14:sldId id="323"/>
          </p14:sldIdLst>
        </p14:section>
        <p14:section name="Income Protection" id="{E39D3DAB-0BFF-4801-A0A9-D0F1C705FB1F}">
          <p14:sldIdLst>
            <p14:sldId id="335"/>
            <p14:sldId id="336"/>
            <p14:sldId id="418"/>
          </p14:sldIdLst>
        </p14:section>
        <p14:section name="FSA" id="{1BAFB47E-C2FA-433B-8D49-A62E114DA894}">
          <p14:sldIdLst>
            <p14:sldId id="387"/>
            <p14:sldId id="447"/>
            <p14:sldId id="448"/>
            <p14:sldId id="451"/>
            <p14:sldId id="424"/>
            <p14:sldId id="452"/>
            <p14:sldId id="3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Gee" initials="MG" lastIdx="111" clrIdx="0">
    <p:extLst>
      <p:ext uri="{19B8F6BF-5375-455C-9EA6-DF929625EA0E}">
        <p15:presenceInfo xmlns:p15="http://schemas.microsoft.com/office/powerpoint/2012/main" userId="S-1-5-21-1060284298-1770027372-682003330-55835" providerId="AD"/>
      </p:ext>
    </p:extLst>
  </p:cmAuthor>
  <p:cmAuthor id="2" name="Amber Speer" initials="AS" lastIdx="1" clrIdx="1">
    <p:extLst>
      <p:ext uri="{19B8F6BF-5375-455C-9EA6-DF929625EA0E}">
        <p15:presenceInfo xmlns:p15="http://schemas.microsoft.com/office/powerpoint/2012/main" userId="S-1-5-21-1060284298-1770027372-682003330-4235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52A"/>
    <a:srgbClr val="FFFFFF"/>
    <a:srgbClr val="0000FF"/>
    <a:srgbClr val="000000"/>
    <a:srgbClr val="E8EBF2"/>
    <a:srgbClr val="CED4E4"/>
    <a:srgbClr val="E47B44"/>
    <a:srgbClr val="D8E1F1"/>
    <a:srgbClr val="002060"/>
    <a:srgbClr val="406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6" autoAdjust="0"/>
    <p:restoredTop sz="61882" autoAdjust="0"/>
  </p:normalViewPr>
  <p:slideViewPr>
    <p:cSldViewPr snapToGrid="0">
      <p:cViewPr>
        <p:scale>
          <a:sx n="100" d="100"/>
          <a:sy n="100" d="100"/>
        </p:scale>
        <p:origin x="138" y="-660"/>
      </p:cViewPr>
      <p:guideLst>
        <p:guide orient="horz" pos="2160"/>
        <p:guide pos="3840"/>
      </p:guideLst>
    </p:cSldViewPr>
  </p:slideViewPr>
  <p:outlineViewPr>
    <p:cViewPr>
      <p:scale>
        <a:sx n="33" d="100"/>
        <a:sy n="33" d="100"/>
      </p:scale>
      <p:origin x="0" y="-7555"/>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7" d="100"/>
          <a:sy n="67" d="100"/>
        </p:scale>
        <p:origin x="251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4.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g"/><Relationship Id="rId4" Type="http://schemas.openxmlformats.org/officeDocument/2006/relationships/image" Target="../media/image19.jpeg"/></Relationships>
</file>

<file path=ppt/diagrams/_rels/data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g"/><Relationship Id="rId4" Type="http://schemas.openxmlformats.org/officeDocument/2006/relationships/image" Target="../media/image1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9C27A5-DB60-4376-8EF5-8F1FB5F13CE8}" type="doc">
      <dgm:prSet loTypeId="urn:microsoft.com/office/officeart/2008/layout/TitlePictureLineup" loCatId="picture" qsTypeId="urn:microsoft.com/office/officeart/2005/8/quickstyle/simple1" qsCatId="simple" csTypeId="urn:microsoft.com/office/officeart/2005/8/colors/accent4_1" csCatId="accent4" phldr="1"/>
      <dgm:spPr/>
    </dgm:pt>
    <dgm:pt modelId="{CB42843B-6C6F-4C77-9B28-AF2E0E78B599}">
      <dgm:prSet phldrT="[Text]"/>
      <dgm:spPr>
        <a:solidFill>
          <a:schemeClr val="tx1"/>
        </a:solidFill>
        <a:ln>
          <a:solidFill>
            <a:schemeClr val="tx1"/>
          </a:solidFill>
        </a:ln>
      </dgm:spPr>
      <dgm:t>
        <a:bodyPr/>
        <a:lstStyle/>
        <a:p>
          <a:r>
            <a:rPr lang="en-US" b="1" dirty="0" err="1">
              <a:solidFill>
                <a:schemeClr val="bg1"/>
              </a:solidFill>
              <a:latin typeface="Arial Narrow" panose="020B0606020202030204" pitchFamily="34" charset="0"/>
            </a:rPr>
            <a:t>LifeReferrals</a:t>
          </a:r>
          <a:r>
            <a:rPr lang="en-US" b="1" dirty="0">
              <a:solidFill>
                <a:schemeClr val="bg1"/>
              </a:solidFill>
              <a:latin typeface="Arial Narrow" panose="020B0606020202030204" pitchFamily="34" charset="0"/>
            </a:rPr>
            <a:t> 24/7</a:t>
          </a:r>
          <a:endParaRPr lang="en-US" dirty="0">
            <a:solidFill>
              <a:schemeClr val="bg1"/>
            </a:solidFill>
            <a:latin typeface="Arial Narrow" panose="020B0606020202030204" pitchFamily="34" charset="0"/>
          </a:endParaRPr>
        </a:p>
      </dgm:t>
    </dgm:pt>
    <dgm:pt modelId="{6FF6CD92-4558-4F1E-A7DE-D0C0AC29FB9F}" type="parTrans" cxnId="{556F056A-1FAD-40C7-8DDD-CD349DD5EF50}">
      <dgm:prSet/>
      <dgm:spPr/>
      <dgm:t>
        <a:bodyPr/>
        <a:lstStyle/>
        <a:p>
          <a:endParaRPr lang="en-US"/>
        </a:p>
      </dgm:t>
    </dgm:pt>
    <dgm:pt modelId="{7A905E7A-3804-44C8-9D83-BE49ED1D078D}" type="sibTrans" cxnId="{556F056A-1FAD-40C7-8DDD-CD349DD5EF50}">
      <dgm:prSet/>
      <dgm:spPr/>
      <dgm:t>
        <a:bodyPr/>
        <a:lstStyle/>
        <a:p>
          <a:endParaRPr lang="en-US"/>
        </a:p>
      </dgm:t>
    </dgm:pt>
    <dgm:pt modelId="{5D008ABD-B754-447D-8FF9-FCBCC3D02C79}">
      <dgm:prSet phldrT="[Text]" custT="1"/>
      <dgm:spPr>
        <a:solidFill>
          <a:schemeClr val="tx1"/>
        </a:solidFill>
        <a:ln w="12700" cap="flat" cmpd="sng" algn="ctr">
          <a:noFill/>
          <a:prstDash val="solid"/>
          <a:miter lim="800000"/>
        </a:ln>
        <a:effectLst/>
      </dgm:spPr>
      <dgm:t>
        <a:bodyPr spcFirstLastPara="0" vert="horz" wrap="square" lIns="63500" tIns="63500" rIns="63500" bIns="63500" numCol="1" spcCol="1270" anchor="ctr" anchorCtr="0"/>
        <a:lstStyle/>
        <a:p>
          <a:pPr marL="0" lvl="0" indent="0" algn="ctr" defTabSz="1111250">
            <a:lnSpc>
              <a:spcPct val="90000"/>
            </a:lnSpc>
            <a:spcBef>
              <a:spcPct val="0"/>
            </a:spcBef>
            <a:spcAft>
              <a:spcPct val="35000"/>
            </a:spcAft>
            <a:buNone/>
          </a:pPr>
          <a:r>
            <a:rPr lang="en-US" sz="2500" b="1" kern="1200">
              <a:solidFill>
                <a:srgbClr val="FFFFFF"/>
              </a:solidFill>
              <a:latin typeface="Arial Narrow" panose="020B0606020202030204" pitchFamily="34" charset="0"/>
              <a:ea typeface="+mn-ea"/>
              <a:cs typeface="+mn-cs"/>
            </a:rPr>
            <a:t>NurseHelp 24/7</a:t>
          </a:r>
          <a:endParaRPr lang="en-US" sz="2500" b="1" kern="1200" dirty="0">
            <a:solidFill>
              <a:srgbClr val="FFFFFF"/>
            </a:solidFill>
            <a:latin typeface="Arial Narrow" panose="020B0606020202030204" pitchFamily="34" charset="0"/>
            <a:ea typeface="+mn-ea"/>
            <a:cs typeface="+mn-cs"/>
          </a:endParaRPr>
        </a:p>
      </dgm:t>
    </dgm:pt>
    <dgm:pt modelId="{679CB3C7-5E03-4872-94F5-46A4FAD5E8F2}" type="parTrans" cxnId="{DE45BD11-7559-46DF-8027-8708DA839486}">
      <dgm:prSet/>
      <dgm:spPr/>
      <dgm:t>
        <a:bodyPr/>
        <a:lstStyle/>
        <a:p>
          <a:endParaRPr lang="en-US"/>
        </a:p>
      </dgm:t>
    </dgm:pt>
    <dgm:pt modelId="{14C6B8A3-3EB7-4F6C-99D9-7585CDA2DC1B}" type="sibTrans" cxnId="{DE45BD11-7559-46DF-8027-8708DA839486}">
      <dgm:prSet/>
      <dgm:spPr/>
      <dgm:t>
        <a:bodyPr/>
        <a:lstStyle/>
        <a:p>
          <a:endParaRPr lang="en-US"/>
        </a:p>
      </dgm:t>
    </dgm:pt>
    <dgm:pt modelId="{F83A99F0-5702-415D-BC70-941DDC93B6CD}">
      <dgm:prSet phldrT="[Text]" custT="1"/>
      <dgm:spPr>
        <a:solidFill>
          <a:schemeClr val="tx1"/>
        </a:solidFill>
        <a:ln w="12700" cap="flat" cmpd="sng" algn="ctr">
          <a:noFill/>
          <a:prstDash val="solid"/>
          <a:miter lim="800000"/>
        </a:ln>
        <a:effectLst/>
      </dgm:spPr>
      <dgm:t>
        <a:bodyPr spcFirstLastPara="0" vert="horz" wrap="square" lIns="63500" tIns="63500" rIns="63500" bIns="63500" numCol="1" spcCol="1270" anchor="ctr" anchorCtr="0"/>
        <a:lstStyle/>
        <a:p>
          <a:pPr marL="0" lvl="0" indent="0" algn="ctr" defTabSz="1111250">
            <a:lnSpc>
              <a:spcPct val="90000"/>
            </a:lnSpc>
            <a:spcBef>
              <a:spcPct val="0"/>
            </a:spcBef>
            <a:spcAft>
              <a:spcPct val="35000"/>
            </a:spcAft>
            <a:buNone/>
          </a:pPr>
          <a:r>
            <a:rPr lang="en-US" sz="2500" b="1" kern="1200" dirty="0">
              <a:solidFill>
                <a:srgbClr val="FFFFFF"/>
              </a:solidFill>
              <a:latin typeface="Arial Narrow" panose="020B0606020202030204" pitchFamily="34" charset="0"/>
              <a:ea typeface="+mn-ea"/>
              <a:cs typeface="+mn-cs"/>
            </a:rPr>
            <a:t>Teladoc 24/7</a:t>
          </a:r>
        </a:p>
      </dgm:t>
    </dgm:pt>
    <dgm:pt modelId="{798E4D0B-0025-446A-80A0-CF2F90A610FC}" type="parTrans" cxnId="{B21D2DDD-DBA1-4AA2-9C90-A0D5DA207C50}">
      <dgm:prSet/>
      <dgm:spPr/>
      <dgm:t>
        <a:bodyPr/>
        <a:lstStyle/>
        <a:p>
          <a:endParaRPr lang="en-US"/>
        </a:p>
      </dgm:t>
    </dgm:pt>
    <dgm:pt modelId="{72006968-C5DE-4A16-A19E-BEA432B1B216}" type="sibTrans" cxnId="{B21D2DDD-DBA1-4AA2-9C90-A0D5DA207C50}">
      <dgm:prSet/>
      <dgm:spPr/>
      <dgm:t>
        <a:bodyPr/>
        <a:lstStyle/>
        <a:p>
          <a:endParaRPr lang="en-US"/>
        </a:p>
      </dgm:t>
    </dgm:pt>
    <dgm:pt modelId="{5472CAD5-6243-459C-9D4C-8DE90ECCD7A9}">
      <dgm:prSet phldrT="[Text]" custT="1"/>
      <dgm:spPr>
        <a:solidFill>
          <a:schemeClr val="tx1"/>
        </a:solidFill>
        <a:ln w="12700" cap="flat" cmpd="sng" algn="ctr">
          <a:noFill/>
          <a:prstDash val="solid"/>
          <a:miter lim="800000"/>
        </a:ln>
        <a:effectLst/>
      </dgm:spPr>
      <dgm:t>
        <a:bodyPr spcFirstLastPara="0" vert="horz" wrap="square" lIns="63500" tIns="63500" rIns="63500" bIns="63500" numCol="1" spcCol="1270" anchor="ctr" anchorCtr="0"/>
        <a:lstStyle/>
        <a:p>
          <a:r>
            <a:rPr lang="en-US" sz="2500" b="1" kern="1200" dirty="0">
              <a:solidFill>
                <a:schemeClr val="bg1"/>
              </a:solidFill>
              <a:latin typeface="Arial Narrow" panose="020B0606020202030204" pitchFamily="34" charset="0"/>
              <a:ea typeface="+mn-ea"/>
              <a:cs typeface="+mn-cs"/>
            </a:rPr>
            <a:t>Website</a:t>
          </a:r>
          <a:r>
            <a:rPr lang="en-US" sz="2500" b="1" kern="1200" dirty="0">
              <a:solidFill>
                <a:schemeClr val="bg1"/>
              </a:solidFill>
              <a:latin typeface="Arial Narrow" panose="020B0606020202030204" pitchFamily="34" charset="0"/>
            </a:rPr>
            <a:t> &amp; app</a:t>
          </a:r>
          <a:endParaRPr lang="en-US" sz="2500" kern="1200" dirty="0">
            <a:solidFill>
              <a:schemeClr val="bg1"/>
            </a:solidFill>
            <a:latin typeface="Arial Narrow" panose="020B0606020202030204" pitchFamily="34" charset="0"/>
          </a:endParaRPr>
        </a:p>
      </dgm:t>
    </dgm:pt>
    <dgm:pt modelId="{14109EBD-A989-4926-9C3A-B06E812F02B4}" type="parTrans" cxnId="{EF729635-B013-481B-96A3-D181334C57E1}">
      <dgm:prSet/>
      <dgm:spPr/>
      <dgm:t>
        <a:bodyPr/>
        <a:lstStyle/>
        <a:p>
          <a:endParaRPr lang="en-US"/>
        </a:p>
      </dgm:t>
    </dgm:pt>
    <dgm:pt modelId="{9456BB1F-0914-446B-B781-872D697F6738}" type="sibTrans" cxnId="{EF729635-B013-481B-96A3-D181334C57E1}">
      <dgm:prSet/>
      <dgm:spPr/>
      <dgm:t>
        <a:bodyPr/>
        <a:lstStyle/>
        <a:p>
          <a:endParaRPr lang="en-US"/>
        </a:p>
      </dgm:t>
    </dgm:pt>
    <dgm:pt modelId="{2F0B0337-58ED-456E-9C9F-63AEA230342B}">
      <dgm:prSet phldrT="[Text]" custT="1"/>
      <dgm:spPr/>
      <dgm:t>
        <a:bodyPr/>
        <a:lstStyle/>
        <a:p>
          <a:r>
            <a:rPr lang="en-US" sz="2000" dirty="0">
              <a:solidFill>
                <a:schemeClr val="accent6"/>
              </a:solidFill>
              <a:latin typeface="Arial Narrow" panose="020B0606020202030204" pitchFamily="34" charset="0"/>
            </a:rPr>
            <a:t>Personal issues</a:t>
          </a:r>
        </a:p>
        <a:p>
          <a:r>
            <a:rPr lang="en-US" sz="2000" dirty="0">
              <a:solidFill>
                <a:schemeClr val="accent6"/>
              </a:solidFill>
              <a:latin typeface="Arial Narrow" panose="020B0606020202030204" pitchFamily="34" charset="0"/>
            </a:rPr>
            <a:t>Financial questions</a:t>
          </a:r>
        </a:p>
        <a:p>
          <a:r>
            <a:rPr lang="en-US" sz="2000" dirty="0">
              <a:solidFill>
                <a:schemeClr val="accent6"/>
              </a:solidFill>
              <a:latin typeface="Arial Narrow" panose="020B0606020202030204" pitchFamily="34" charset="0"/>
            </a:rPr>
            <a:t>ID Theft</a:t>
          </a:r>
        </a:p>
        <a:p>
          <a:r>
            <a:rPr lang="en-US" sz="2000" dirty="0">
              <a:solidFill>
                <a:schemeClr val="accent6"/>
              </a:solidFill>
              <a:latin typeface="Arial Narrow" panose="020B0606020202030204" pitchFamily="34" charset="0"/>
            </a:rPr>
            <a:t>(800) 985-2405</a:t>
          </a:r>
        </a:p>
        <a:p>
          <a:r>
            <a:rPr lang="en-US" sz="2000" dirty="0">
              <a:solidFill>
                <a:schemeClr val="accent6"/>
              </a:solidFill>
              <a:latin typeface="Arial Narrow" panose="020B0606020202030204" pitchFamily="34" charset="0"/>
            </a:rPr>
            <a:t>lifereferrals.com</a:t>
          </a:r>
        </a:p>
      </dgm:t>
    </dgm:pt>
    <dgm:pt modelId="{3D14CC8C-07AB-489D-A928-82F0F707A1C6}" type="parTrans" cxnId="{A57C442C-8614-4AED-97F1-2DA784F021AA}">
      <dgm:prSet/>
      <dgm:spPr/>
      <dgm:t>
        <a:bodyPr/>
        <a:lstStyle/>
        <a:p>
          <a:endParaRPr lang="en-US"/>
        </a:p>
      </dgm:t>
    </dgm:pt>
    <dgm:pt modelId="{BB2A99B3-07DC-4921-A3FE-D879DC3F5484}" type="sibTrans" cxnId="{A57C442C-8614-4AED-97F1-2DA784F021AA}">
      <dgm:prSet/>
      <dgm:spPr/>
      <dgm:t>
        <a:bodyPr/>
        <a:lstStyle/>
        <a:p>
          <a:endParaRPr lang="en-US"/>
        </a:p>
      </dgm:t>
    </dgm:pt>
    <dgm:pt modelId="{0E950788-EA27-421A-BEC1-FF9899FDDEE0}">
      <dgm:prSet phldrT="[Text]" custT="1"/>
      <dgm:spPr/>
      <dgm:t>
        <a:bodyPr/>
        <a:lstStyle/>
        <a:p>
          <a:r>
            <a:rPr lang="en-US" sz="2000" dirty="0">
              <a:solidFill>
                <a:schemeClr val="accent6"/>
              </a:solidFill>
              <a:latin typeface="Arial Narrow" panose="020B0606020202030204" pitchFamily="34" charset="0"/>
            </a:rPr>
            <a:t>Benefits information</a:t>
          </a:r>
        </a:p>
        <a:p>
          <a:r>
            <a:rPr lang="en-US" sz="2000" dirty="0">
              <a:solidFill>
                <a:schemeClr val="accent6"/>
              </a:solidFill>
              <a:latin typeface="Arial Narrow" panose="020B0606020202030204" pitchFamily="34" charset="0"/>
            </a:rPr>
            <a:t>Claims and account balances</a:t>
          </a:r>
        </a:p>
        <a:p>
          <a:r>
            <a:rPr lang="en-US" sz="2000" dirty="0">
              <a:solidFill>
                <a:schemeClr val="accent6"/>
              </a:solidFill>
              <a:latin typeface="Arial Narrow" panose="020B0606020202030204" pitchFamily="34" charset="0"/>
            </a:rPr>
            <a:t>blueshieldca.com</a:t>
          </a:r>
        </a:p>
        <a:p>
          <a:endParaRPr lang="en-US" sz="2000" dirty="0">
            <a:latin typeface="Arial Narrow" panose="020B0606020202030204" pitchFamily="34" charset="0"/>
          </a:endParaRPr>
        </a:p>
      </dgm:t>
    </dgm:pt>
    <dgm:pt modelId="{4F77B6C2-7C16-477F-8633-1593A2FF518B}" type="parTrans" cxnId="{8704ACC9-0033-40DA-B5D4-D220FC115291}">
      <dgm:prSet/>
      <dgm:spPr/>
      <dgm:t>
        <a:bodyPr/>
        <a:lstStyle/>
        <a:p>
          <a:endParaRPr lang="en-US"/>
        </a:p>
      </dgm:t>
    </dgm:pt>
    <dgm:pt modelId="{AC6045C8-5949-421A-A489-70D6831CF91B}" type="sibTrans" cxnId="{8704ACC9-0033-40DA-B5D4-D220FC115291}">
      <dgm:prSet/>
      <dgm:spPr/>
      <dgm:t>
        <a:bodyPr/>
        <a:lstStyle/>
        <a:p>
          <a:endParaRPr lang="en-US"/>
        </a:p>
      </dgm:t>
    </dgm:pt>
    <dgm:pt modelId="{51DDA48F-4B4E-4585-B5F8-F884621EF8BB}">
      <dgm:prSet phldrT="[Text]" custT="1"/>
      <dgm:spPr/>
      <dgm:t>
        <a:bodyPr/>
        <a:lstStyle/>
        <a:p>
          <a:r>
            <a:rPr lang="en-US" sz="2000" dirty="0">
              <a:solidFill>
                <a:schemeClr val="accent6"/>
              </a:solidFill>
              <a:latin typeface="Arial Narrow" panose="020B0606020202030204" pitchFamily="34" charset="0"/>
            </a:rPr>
            <a:t>Free advice 24/7 </a:t>
          </a:r>
        </a:p>
        <a:p>
          <a:r>
            <a:rPr lang="en-US" sz="2000" dirty="0">
              <a:solidFill>
                <a:schemeClr val="accent6"/>
              </a:solidFill>
              <a:latin typeface="Arial Narrow" panose="020B0606020202030204" pitchFamily="34" charset="0"/>
            </a:rPr>
            <a:t>Medical professional</a:t>
          </a:r>
        </a:p>
        <a:p>
          <a:r>
            <a:rPr lang="en-US" sz="2000" dirty="0">
              <a:solidFill>
                <a:schemeClr val="accent6"/>
              </a:solidFill>
              <a:latin typeface="Arial Narrow" panose="020B0606020202030204" pitchFamily="34" charset="0"/>
            </a:rPr>
            <a:t>(877) 304 0504</a:t>
          </a:r>
        </a:p>
        <a:p>
          <a:r>
            <a:rPr lang="en-US" sz="1800" dirty="0">
              <a:solidFill>
                <a:schemeClr val="accent6"/>
              </a:solidFill>
              <a:latin typeface="Arial Narrow" panose="020B0606020202030204" pitchFamily="34" charset="0"/>
            </a:rPr>
            <a:t> </a:t>
          </a:r>
          <a:r>
            <a:rPr lang="en-US" sz="1600" dirty="0">
              <a:solidFill>
                <a:schemeClr val="accent6"/>
              </a:solidFill>
              <a:latin typeface="Arial Narrow" panose="020B0606020202030204" pitchFamily="34" charset="0"/>
            </a:rPr>
            <a:t>blueshieldca.com/</a:t>
          </a:r>
          <a:r>
            <a:rPr lang="en-US" sz="1600" dirty="0" err="1">
              <a:solidFill>
                <a:schemeClr val="accent6"/>
              </a:solidFill>
              <a:latin typeface="Arial Narrow" panose="020B0606020202030204" pitchFamily="34" charset="0"/>
            </a:rPr>
            <a:t>nursehelp</a:t>
          </a:r>
          <a:endParaRPr lang="en-US" sz="1600" dirty="0">
            <a:solidFill>
              <a:schemeClr val="accent6"/>
            </a:solidFill>
            <a:latin typeface="Arial Narrow" panose="020B0606020202030204" pitchFamily="34" charset="0"/>
          </a:endParaRPr>
        </a:p>
      </dgm:t>
    </dgm:pt>
    <dgm:pt modelId="{3E6ADC77-F826-4030-B7A1-A6FF24A7C7D5}" type="parTrans" cxnId="{6A9F316A-903F-436C-84B7-F9AED89D4ED0}">
      <dgm:prSet/>
      <dgm:spPr/>
      <dgm:t>
        <a:bodyPr/>
        <a:lstStyle/>
        <a:p>
          <a:endParaRPr lang="en-US"/>
        </a:p>
      </dgm:t>
    </dgm:pt>
    <dgm:pt modelId="{9BA397D2-1584-4E20-AD13-972D1324C46B}" type="sibTrans" cxnId="{6A9F316A-903F-436C-84B7-F9AED89D4ED0}">
      <dgm:prSet/>
      <dgm:spPr/>
      <dgm:t>
        <a:bodyPr/>
        <a:lstStyle/>
        <a:p>
          <a:endParaRPr lang="en-US"/>
        </a:p>
      </dgm:t>
    </dgm:pt>
    <dgm:pt modelId="{27030542-2944-460E-881F-0FEE1C952558}">
      <dgm:prSet phldrT="[Text]" custT="1"/>
      <dgm:spPr/>
      <dgm:t>
        <a:bodyPr/>
        <a:lstStyle/>
        <a:p>
          <a:r>
            <a:rPr lang="en-US" sz="2000" dirty="0">
              <a:solidFill>
                <a:schemeClr val="accent6"/>
              </a:solidFill>
              <a:latin typeface="Arial Narrow" panose="020B0606020202030204" pitchFamily="34" charset="0"/>
            </a:rPr>
            <a:t>Virtual Dr. visit</a:t>
          </a:r>
        </a:p>
        <a:p>
          <a:r>
            <a:rPr lang="en-US" sz="2000" dirty="0">
              <a:solidFill>
                <a:schemeClr val="accent6"/>
              </a:solidFill>
              <a:latin typeface="Arial Narrow" panose="020B0606020202030204" pitchFamily="34" charset="0"/>
            </a:rPr>
            <a:t>Prescriptions</a:t>
          </a:r>
        </a:p>
        <a:p>
          <a:r>
            <a:rPr lang="en-US" sz="2000" dirty="0">
              <a:solidFill>
                <a:schemeClr val="accent6"/>
              </a:solidFill>
              <a:latin typeface="Arial Narrow" panose="020B0606020202030204" pitchFamily="34" charset="0"/>
            </a:rPr>
            <a:t>No appointments</a:t>
          </a:r>
        </a:p>
        <a:p>
          <a:r>
            <a:rPr lang="en-US" sz="2000" dirty="0">
              <a:solidFill>
                <a:schemeClr val="accent6"/>
              </a:solidFill>
              <a:latin typeface="Arial Narrow" panose="020B0606020202030204" pitchFamily="34" charset="0"/>
            </a:rPr>
            <a:t>(800) 835-2362</a:t>
          </a:r>
        </a:p>
        <a:p>
          <a:r>
            <a:rPr lang="en-US" sz="2000" u="none" dirty="0">
              <a:solidFill>
                <a:schemeClr val="accent6"/>
              </a:solidFill>
              <a:latin typeface="Arial Narrow" panose="020B0606020202030204" pitchFamily="34" charset="0"/>
            </a:rPr>
            <a:t>teladoc.com/</a:t>
          </a:r>
          <a:r>
            <a:rPr lang="en-US" sz="2000" u="none" dirty="0" err="1">
              <a:solidFill>
                <a:schemeClr val="accent6"/>
              </a:solidFill>
              <a:latin typeface="Arial Narrow" panose="020B0606020202030204" pitchFamily="34" charset="0"/>
            </a:rPr>
            <a:t>bsc</a:t>
          </a:r>
          <a:endParaRPr lang="en-US" sz="2000" u="none" dirty="0">
            <a:solidFill>
              <a:schemeClr val="accent6"/>
            </a:solidFill>
            <a:latin typeface="Arial Narrow" panose="020B0606020202030204" pitchFamily="34" charset="0"/>
          </a:endParaRPr>
        </a:p>
        <a:p>
          <a:r>
            <a:rPr lang="en-US" sz="2000" dirty="0">
              <a:solidFill>
                <a:schemeClr val="accent6"/>
              </a:solidFill>
              <a:latin typeface="Arial Narrow" panose="020B0606020202030204" pitchFamily="34" charset="0"/>
            </a:rPr>
            <a:t>teladoc.com/mobile</a:t>
          </a:r>
        </a:p>
      </dgm:t>
    </dgm:pt>
    <dgm:pt modelId="{700A3ECC-ECBB-4145-AC9C-6E630A297497}" type="parTrans" cxnId="{06BFC3D4-AB13-4522-95A1-68C688B3576C}">
      <dgm:prSet/>
      <dgm:spPr/>
      <dgm:t>
        <a:bodyPr/>
        <a:lstStyle/>
        <a:p>
          <a:endParaRPr lang="en-US"/>
        </a:p>
      </dgm:t>
    </dgm:pt>
    <dgm:pt modelId="{96039C86-B27E-4733-8139-34F49E4CAFF6}" type="sibTrans" cxnId="{06BFC3D4-AB13-4522-95A1-68C688B3576C}">
      <dgm:prSet/>
      <dgm:spPr/>
      <dgm:t>
        <a:bodyPr/>
        <a:lstStyle/>
        <a:p>
          <a:endParaRPr lang="en-US"/>
        </a:p>
      </dgm:t>
    </dgm:pt>
    <dgm:pt modelId="{844F77C1-BE48-4F17-A017-F04AFBC31B38}" type="pres">
      <dgm:prSet presAssocID="{209C27A5-DB60-4376-8EF5-8F1FB5F13CE8}" presName="Name0" presStyleCnt="0">
        <dgm:presLayoutVars>
          <dgm:dir/>
        </dgm:presLayoutVars>
      </dgm:prSet>
      <dgm:spPr/>
    </dgm:pt>
    <dgm:pt modelId="{4A3D53BD-6830-46C2-8466-DC8B8D8CF977}" type="pres">
      <dgm:prSet presAssocID="{CB42843B-6C6F-4C77-9B28-AF2E0E78B599}" presName="composite" presStyleCnt="0"/>
      <dgm:spPr/>
    </dgm:pt>
    <dgm:pt modelId="{762128B0-2210-438F-8215-1C9A72CF0633}" type="pres">
      <dgm:prSet presAssocID="{CB42843B-6C6F-4C77-9B28-AF2E0E78B599}" presName="Accent" presStyleLbl="alignAcc1" presStyleIdx="0" presStyleCnt="4"/>
      <dgm:spPr/>
    </dgm:pt>
    <dgm:pt modelId="{9E7F6F2A-B678-4C5A-8D02-EC9CA3122581}" type="pres">
      <dgm:prSet presAssocID="{CB42843B-6C6F-4C77-9B28-AF2E0E78B599}" presName="Image" presStyleLbl="node1" presStyleIdx="0" presStyleCnt="4" custLinFactNeighborX="-2376"/>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CB683C12-AA49-4548-97B4-1B372722321E}" type="pres">
      <dgm:prSet presAssocID="{CB42843B-6C6F-4C77-9B28-AF2E0E78B599}" presName="Child" presStyleLbl="revTx" presStyleIdx="0" presStyleCnt="4" custScaleX="103111">
        <dgm:presLayoutVars>
          <dgm:bulletEnabled val="1"/>
        </dgm:presLayoutVars>
      </dgm:prSet>
      <dgm:spPr/>
    </dgm:pt>
    <dgm:pt modelId="{06F2BC6A-CBD1-46D2-9F5E-2893EEDB4EAF}" type="pres">
      <dgm:prSet presAssocID="{CB42843B-6C6F-4C77-9B28-AF2E0E78B599}" presName="Parent" presStyleLbl="alignNode1" presStyleIdx="0" presStyleCnt="4">
        <dgm:presLayoutVars>
          <dgm:bulletEnabled val="1"/>
        </dgm:presLayoutVars>
      </dgm:prSet>
      <dgm:spPr/>
    </dgm:pt>
    <dgm:pt modelId="{01458FB3-FDDA-4258-B50F-087597F2CF79}" type="pres">
      <dgm:prSet presAssocID="{7A905E7A-3804-44C8-9D83-BE49ED1D078D}" presName="sibTrans" presStyleCnt="0"/>
      <dgm:spPr/>
    </dgm:pt>
    <dgm:pt modelId="{FB3C2585-5C4F-4357-BBD0-FCDF19A67373}" type="pres">
      <dgm:prSet presAssocID="{5472CAD5-6243-459C-9D4C-8DE90ECCD7A9}" presName="composite" presStyleCnt="0"/>
      <dgm:spPr/>
    </dgm:pt>
    <dgm:pt modelId="{6273A823-79C0-43EA-823B-D497E623FD75}" type="pres">
      <dgm:prSet presAssocID="{5472CAD5-6243-459C-9D4C-8DE90ECCD7A9}" presName="Accent" presStyleLbl="alignAcc1" presStyleIdx="1" presStyleCnt="4"/>
      <dgm:spPr/>
    </dgm:pt>
    <dgm:pt modelId="{E55B8B86-CD81-449B-80BE-C043BDDD8F94}" type="pres">
      <dgm:prSet presAssocID="{5472CAD5-6243-459C-9D4C-8DE90ECCD7A9}" presName="Image" presStyleLbl="node1" presStyleIdx="1" presStyleCnt="4" custLinFactNeighborX="-2970"/>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A45BE3FA-6D7B-4DE3-91DB-16E35473F44D}" type="pres">
      <dgm:prSet presAssocID="{5472CAD5-6243-459C-9D4C-8DE90ECCD7A9}" presName="Child" presStyleLbl="revTx" presStyleIdx="1" presStyleCnt="4" custScaleX="106856">
        <dgm:presLayoutVars>
          <dgm:bulletEnabled val="1"/>
        </dgm:presLayoutVars>
      </dgm:prSet>
      <dgm:spPr/>
    </dgm:pt>
    <dgm:pt modelId="{3411D9E3-6167-4C2F-953C-E14372DED336}" type="pres">
      <dgm:prSet presAssocID="{5472CAD5-6243-459C-9D4C-8DE90ECCD7A9}" presName="Parent" presStyleLbl="alignNode1" presStyleIdx="1" presStyleCnt="4">
        <dgm:presLayoutVars>
          <dgm:bulletEnabled val="1"/>
        </dgm:presLayoutVars>
      </dgm:prSet>
      <dgm:spPr>
        <a:xfrm>
          <a:off x="2825400" y="331061"/>
          <a:ext cx="2317430" cy="463486"/>
        </a:xfrm>
        <a:prstGeom prst="rect">
          <a:avLst/>
        </a:prstGeom>
      </dgm:spPr>
    </dgm:pt>
    <dgm:pt modelId="{B3192B85-E733-4D75-AB4E-AF7940E643B2}" type="pres">
      <dgm:prSet presAssocID="{9456BB1F-0914-446B-B781-872D697F6738}" presName="sibTrans" presStyleCnt="0"/>
      <dgm:spPr/>
    </dgm:pt>
    <dgm:pt modelId="{219E422F-1885-4A80-B6A5-9D6C8A78A574}" type="pres">
      <dgm:prSet presAssocID="{5D008ABD-B754-447D-8FF9-FCBCC3D02C79}" presName="composite" presStyleCnt="0"/>
      <dgm:spPr/>
    </dgm:pt>
    <dgm:pt modelId="{89D699F1-0693-43D0-AE59-64E0F038B266}" type="pres">
      <dgm:prSet presAssocID="{5D008ABD-B754-447D-8FF9-FCBCC3D02C79}" presName="Accent" presStyleLbl="alignAcc1" presStyleIdx="2" presStyleCnt="4"/>
      <dgm:spPr/>
    </dgm:pt>
    <dgm:pt modelId="{ECD7BFA8-B2CA-40CD-B9FC-CB95A31926CC}" type="pres">
      <dgm:prSet presAssocID="{5D008ABD-B754-447D-8FF9-FCBCC3D02C79}" presName="Image" presStyleLbl="node1" presStyleIdx="2" presStyleCnt="4" custLinFactNeighborX="-3475" custLinFactNeighborY="-817"/>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96D2CF49-2B83-4182-BC66-7ABD2AB9C895}" type="pres">
      <dgm:prSet presAssocID="{5D008ABD-B754-447D-8FF9-FCBCC3D02C79}" presName="Child" presStyleLbl="revTx" presStyleIdx="2" presStyleCnt="4" custScaleX="108205">
        <dgm:presLayoutVars>
          <dgm:bulletEnabled val="1"/>
        </dgm:presLayoutVars>
      </dgm:prSet>
      <dgm:spPr/>
    </dgm:pt>
    <dgm:pt modelId="{AF10FC3D-B2F8-46F1-8AFA-B69AE7960D87}" type="pres">
      <dgm:prSet presAssocID="{5D008ABD-B754-447D-8FF9-FCBCC3D02C79}" presName="Parent" presStyleLbl="alignNode1" presStyleIdx="2" presStyleCnt="4">
        <dgm:presLayoutVars>
          <dgm:bulletEnabled val="1"/>
        </dgm:presLayoutVars>
      </dgm:prSet>
      <dgm:spPr>
        <a:xfrm>
          <a:off x="5689516" y="331061"/>
          <a:ext cx="2317430" cy="463486"/>
        </a:xfrm>
        <a:prstGeom prst="rect">
          <a:avLst/>
        </a:prstGeom>
      </dgm:spPr>
    </dgm:pt>
    <dgm:pt modelId="{004AB24C-31D8-4D3B-9DC0-DCE009FA0DDE}" type="pres">
      <dgm:prSet presAssocID="{14C6B8A3-3EB7-4F6C-99D9-7585CDA2DC1B}" presName="sibTrans" presStyleCnt="0"/>
      <dgm:spPr/>
    </dgm:pt>
    <dgm:pt modelId="{E7DA425C-BE52-4C6C-9C35-A7BFC4F72561}" type="pres">
      <dgm:prSet presAssocID="{F83A99F0-5702-415D-BC70-941DDC93B6CD}" presName="composite" presStyleCnt="0"/>
      <dgm:spPr/>
    </dgm:pt>
    <dgm:pt modelId="{586453E8-3CDA-4B7E-8996-06D11423BA7D}" type="pres">
      <dgm:prSet presAssocID="{F83A99F0-5702-415D-BC70-941DDC93B6CD}" presName="Accent" presStyleLbl="alignAcc1" presStyleIdx="3" presStyleCnt="4"/>
      <dgm:spPr/>
    </dgm:pt>
    <dgm:pt modelId="{6B90055E-6034-4073-AA93-E28BBCC75749}" type="pres">
      <dgm:prSet presAssocID="{F83A99F0-5702-415D-BC70-941DDC93B6CD}" presName="Image" presStyleLbl="node1" presStyleIdx="3" presStyleCnt="4" custScaleX="102397" custLinFactNeighborX="-2376"/>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CBF02693-14DB-4D76-91CD-31FF872752F6}" type="pres">
      <dgm:prSet presAssocID="{F83A99F0-5702-415D-BC70-941DDC93B6CD}" presName="Child" presStyleLbl="revTx" presStyleIdx="3" presStyleCnt="4" custScaleX="106462">
        <dgm:presLayoutVars>
          <dgm:bulletEnabled val="1"/>
        </dgm:presLayoutVars>
      </dgm:prSet>
      <dgm:spPr/>
    </dgm:pt>
    <dgm:pt modelId="{A1D9F5BA-17F8-4A9C-96A0-9A94888EF5BA}" type="pres">
      <dgm:prSet presAssocID="{F83A99F0-5702-415D-BC70-941DDC93B6CD}" presName="Parent" presStyleLbl="alignNode1" presStyleIdx="3" presStyleCnt="4">
        <dgm:presLayoutVars>
          <dgm:bulletEnabled val="1"/>
        </dgm:presLayoutVars>
      </dgm:prSet>
      <dgm:spPr>
        <a:xfrm>
          <a:off x="8568431" y="331061"/>
          <a:ext cx="2317430" cy="463486"/>
        </a:xfrm>
        <a:prstGeom prst="rect">
          <a:avLst/>
        </a:prstGeom>
      </dgm:spPr>
    </dgm:pt>
  </dgm:ptLst>
  <dgm:cxnLst>
    <dgm:cxn modelId="{DE45BD11-7559-46DF-8027-8708DA839486}" srcId="{209C27A5-DB60-4376-8EF5-8F1FB5F13CE8}" destId="{5D008ABD-B754-447D-8FF9-FCBCC3D02C79}" srcOrd="2" destOrd="0" parTransId="{679CB3C7-5E03-4872-94F5-46A4FAD5E8F2}" sibTransId="{14C6B8A3-3EB7-4F6C-99D9-7585CDA2DC1B}"/>
    <dgm:cxn modelId="{36028C17-41D3-482C-871E-8E7DEC6F852F}" type="presOf" srcId="{F83A99F0-5702-415D-BC70-941DDC93B6CD}" destId="{A1D9F5BA-17F8-4A9C-96A0-9A94888EF5BA}" srcOrd="0" destOrd="0" presId="urn:microsoft.com/office/officeart/2008/layout/TitlePictureLineup"/>
    <dgm:cxn modelId="{EB929D22-8F6B-49B6-8D4C-586EAA4588D5}" type="presOf" srcId="{0E950788-EA27-421A-BEC1-FF9899FDDEE0}" destId="{A45BE3FA-6D7B-4DE3-91DB-16E35473F44D}" srcOrd="0" destOrd="0" presId="urn:microsoft.com/office/officeart/2008/layout/TitlePictureLineup"/>
    <dgm:cxn modelId="{A57C442C-8614-4AED-97F1-2DA784F021AA}" srcId="{CB42843B-6C6F-4C77-9B28-AF2E0E78B599}" destId="{2F0B0337-58ED-456E-9C9F-63AEA230342B}" srcOrd="0" destOrd="0" parTransId="{3D14CC8C-07AB-489D-A928-82F0F707A1C6}" sibTransId="{BB2A99B3-07DC-4921-A3FE-D879DC3F5484}"/>
    <dgm:cxn modelId="{EF729635-B013-481B-96A3-D181334C57E1}" srcId="{209C27A5-DB60-4376-8EF5-8F1FB5F13CE8}" destId="{5472CAD5-6243-459C-9D4C-8DE90ECCD7A9}" srcOrd="1" destOrd="0" parTransId="{14109EBD-A989-4926-9C3A-B06E812F02B4}" sibTransId="{9456BB1F-0914-446B-B781-872D697F6738}"/>
    <dgm:cxn modelId="{BF80D466-4142-43B8-9E52-FE28EF4D34B0}" type="presOf" srcId="{CB42843B-6C6F-4C77-9B28-AF2E0E78B599}" destId="{06F2BC6A-CBD1-46D2-9F5E-2893EEDB4EAF}" srcOrd="0" destOrd="0" presId="urn:microsoft.com/office/officeart/2008/layout/TitlePictureLineup"/>
    <dgm:cxn modelId="{556F056A-1FAD-40C7-8DDD-CD349DD5EF50}" srcId="{209C27A5-DB60-4376-8EF5-8F1FB5F13CE8}" destId="{CB42843B-6C6F-4C77-9B28-AF2E0E78B599}" srcOrd="0" destOrd="0" parTransId="{6FF6CD92-4558-4F1E-A7DE-D0C0AC29FB9F}" sibTransId="{7A905E7A-3804-44C8-9D83-BE49ED1D078D}"/>
    <dgm:cxn modelId="{6A9F316A-903F-436C-84B7-F9AED89D4ED0}" srcId="{5D008ABD-B754-447D-8FF9-FCBCC3D02C79}" destId="{51DDA48F-4B4E-4585-B5F8-F884621EF8BB}" srcOrd="0" destOrd="0" parTransId="{3E6ADC77-F826-4030-B7A1-A6FF24A7C7D5}" sibTransId="{9BA397D2-1584-4E20-AD13-972D1324C46B}"/>
    <dgm:cxn modelId="{D2DD1D4D-6612-4C32-8A5D-7300BD36B0F7}" type="presOf" srcId="{51DDA48F-4B4E-4585-B5F8-F884621EF8BB}" destId="{96D2CF49-2B83-4182-BC66-7ABD2AB9C895}" srcOrd="0" destOrd="0" presId="urn:microsoft.com/office/officeart/2008/layout/TitlePictureLineup"/>
    <dgm:cxn modelId="{9C251DB1-0A85-41D1-9E0B-EBC5352EC400}" type="presOf" srcId="{5472CAD5-6243-459C-9D4C-8DE90ECCD7A9}" destId="{3411D9E3-6167-4C2F-953C-E14372DED336}" srcOrd="0" destOrd="0" presId="urn:microsoft.com/office/officeart/2008/layout/TitlePictureLineup"/>
    <dgm:cxn modelId="{5F5308B8-1F3D-4A92-A5F9-3E498278CBC6}" type="presOf" srcId="{27030542-2944-460E-881F-0FEE1C952558}" destId="{CBF02693-14DB-4D76-91CD-31FF872752F6}" srcOrd="0" destOrd="0" presId="urn:microsoft.com/office/officeart/2008/layout/TitlePictureLineup"/>
    <dgm:cxn modelId="{0BA213B8-29BF-4B83-BB0D-5D6B35C5376B}" type="presOf" srcId="{2F0B0337-58ED-456E-9C9F-63AEA230342B}" destId="{CB683C12-AA49-4548-97B4-1B372722321E}" srcOrd="0" destOrd="0" presId="urn:microsoft.com/office/officeart/2008/layout/TitlePictureLineup"/>
    <dgm:cxn modelId="{8704ACC9-0033-40DA-B5D4-D220FC115291}" srcId="{5472CAD5-6243-459C-9D4C-8DE90ECCD7A9}" destId="{0E950788-EA27-421A-BEC1-FF9899FDDEE0}" srcOrd="0" destOrd="0" parTransId="{4F77B6C2-7C16-477F-8633-1593A2FF518B}" sibTransId="{AC6045C8-5949-421A-A489-70D6831CF91B}"/>
    <dgm:cxn modelId="{80A318CF-7C67-40BE-BA5C-875EBDB389F2}" type="presOf" srcId="{5D008ABD-B754-447D-8FF9-FCBCC3D02C79}" destId="{AF10FC3D-B2F8-46F1-8AFA-B69AE7960D87}" srcOrd="0" destOrd="0" presId="urn:microsoft.com/office/officeart/2008/layout/TitlePictureLineup"/>
    <dgm:cxn modelId="{06BFC3D4-AB13-4522-95A1-68C688B3576C}" srcId="{F83A99F0-5702-415D-BC70-941DDC93B6CD}" destId="{27030542-2944-460E-881F-0FEE1C952558}" srcOrd="0" destOrd="0" parTransId="{700A3ECC-ECBB-4145-AC9C-6E630A297497}" sibTransId="{96039C86-B27E-4733-8139-34F49E4CAFF6}"/>
    <dgm:cxn modelId="{B21D2DDD-DBA1-4AA2-9C90-A0D5DA207C50}" srcId="{209C27A5-DB60-4376-8EF5-8F1FB5F13CE8}" destId="{F83A99F0-5702-415D-BC70-941DDC93B6CD}" srcOrd="3" destOrd="0" parTransId="{798E4D0B-0025-446A-80A0-CF2F90A610FC}" sibTransId="{72006968-C5DE-4A16-A19E-BEA432B1B216}"/>
    <dgm:cxn modelId="{5DED7BF1-6B68-484B-AC15-41441689457A}" type="presOf" srcId="{209C27A5-DB60-4376-8EF5-8F1FB5F13CE8}" destId="{844F77C1-BE48-4F17-A017-F04AFBC31B38}" srcOrd="0" destOrd="0" presId="urn:microsoft.com/office/officeart/2008/layout/TitlePictureLineup"/>
    <dgm:cxn modelId="{6ECCD86A-1CE4-48A6-B59B-6AF08F6E18A0}" type="presParOf" srcId="{844F77C1-BE48-4F17-A017-F04AFBC31B38}" destId="{4A3D53BD-6830-46C2-8466-DC8B8D8CF977}" srcOrd="0" destOrd="0" presId="urn:microsoft.com/office/officeart/2008/layout/TitlePictureLineup"/>
    <dgm:cxn modelId="{37417528-29A0-4B66-BB17-C14002BE4E91}" type="presParOf" srcId="{4A3D53BD-6830-46C2-8466-DC8B8D8CF977}" destId="{762128B0-2210-438F-8215-1C9A72CF0633}" srcOrd="0" destOrd="0" presId="urn:microsoft.com/office/officeart/2008/layout/TitlePictureLineup"/>
    <dgm:cxn modelId="{7CBF4340-5363-4748-AF79-FB0D64021CDA}" type="presParOf" srcId="{4A3D53BD-6830-46C2-8466-DC8B8D8CF977}" destId="{9E7F6F2A-B678-4C5A-8D02-EC9CA3122581}" srcOrd="1" destOrd="0" presId="urn:microsoft.com/office/officeart/2008/layout/TitlePictureLineup"/>
    <dgm:cxn modelId="{39602F7A-C19D-4AD9-8D79-1A39F78D3D29}" type="presParOf" srcId="{4A3D53BD-6830-46C2-8466-DC8B8D8CF977}" destId="{CB683C12-AA49-4548-97B4-1B372722321E}" srcOrd="2" destOrd="0" presId="urn:microsoft.com/office/officeart/2008/layout/TitlePictureLineup"/>
    <dgm:cxn modelId="{C62C7E87-6E44-48A5-BFCB-D5CC88076BC2}" type="presParOf" srcId="{4A3D53BD-6830-46C2-8466-DC8B8D8CF977}" destId="{06F2BC6A-CBD1-46D2-9F5E-2893EEDB4EAF}" srcOrd="3" destOrd="0" presId="urn:microsoft.com/office/officeart/2008/layout/TitlePictureLineup"/>
    <dgm:cxn modelId="{E7A183B5-9226-4C54-8158-44FC6B4BC6F4}" type="presParOf" srcId="{844F77C1-BE48-4F17-A017-F04AFBC31B38}" destId="{01458FB3-FDDA-4258-B50F-087597F2CF79}" srcOrd="1" destOrd="0" presId="urn:microsoft.com/office/officeart/2008/layout/TitlePictureLineup"/>
    <dgm:cxn modelId="{AE41AA15-AE63-43BF-B7EF-0418BC332FA4}" type="presParOf" srcId="{844F77C1-BE48-4F17-A017-F04AFBC31B38}" destId="{FB3C2585-5C4F-4357-BBD0-FCDF19A67373}" srcOrd="2" destOrd="0" presId="urn:microsoft.com/office/officeart/2008/layout/TitlePictureLineup"/>
    <dgm:cxn modelId="{DF78C153-0318-425C-9513-905EC8E4D11F}" type="presParOf" srcId="{FB3C2585-5C4F-4357-BBD0-FCDF19A67373}" destId="{6273A823-79C0-43EA-823B-D497E623FD75}" srcOrd="0" destOrd="0" presId="urn:microsoft.com/office/officeart/2008/layout/TitlePictureLineup"/>
    <dgm:cxn modelId="{3319053D-C207-4DC4-9373-201FBFD9365B}" type="presParOf" srcId="{FB3C2585-5C4F-4357-BBD0-FCDF19A67373}" destId="{E55B8B86-CD81-449B-80BE-C043BDDD8F94}" srcOrd="1" destOrd="0" presId="urn:microsoft.com/office/officeart/2008/layout/TitlePictureLineup"/>
    <dgm:cxn modelId="{78BBAFA4-26C2-4BAC-81AC-64765D489FC9}" type="presParOf" srcId="{FB3C2585-5C4F-4357-BBD0-FCDF19A67373}" destId="{A45BE3FA-6D7B-4DE3-91DB-16E35473F44D}" srcOrd="2" destOrd="0" presId="urn:microsoft.com/office/officeart/2008/layout/TitlePictureLineup"/>
    <dgm:cxn modelId="{A293BD5D-FA23-45A3-89AE-04D2BE9D5F6C}" type="presParOf" srcId="{FB3C2585-5C4F-4357-BBD0-FCDF19A67373}" destId="{3411D9E3-6167-4C2F-953C-E14372DED336}" srcOrd="3" destOrd="0" presId="urn:microsoft.com/office/officeart/2008/layout/TitlePictureLineup"/>
    <dgm:cxn modelId="{AE49614A-02EA-4E86-BE4D-6540A4322B1E}" type="presParOf" srcId="{844F77C1-BE48-4F17-A017-F04AFBC31B38}" destId="{B3192B85-E733-4D75-AB4E-AF7940E643B2}" srcOrd="3" destOrd="0" presId="urn:microsoft.com/office/officeart/2008/layout/TitlePictureLineup"/>
    <dgm:cxn modelId="{BB46CD34-AE3C-4940-ADA2-8003C37D9F6B}" type="presParOf" srcId="{844F77C1-BE48-4F17-A017-F04AFBC31B38}" destId="{219E422F-1885-4A80-B6A5-9D6C8A78A574}" srcOrd="4" destOrd="0" presId="urn:microsoft.com/office/officeart/2008/layout/TitlePictureLineup"/>
    <dgm:cxn modelId="{4F925C26-B839-487A-908C-ECF451E5D30F}" type="presParOf" srcId="{219E422F-1885-4A80-B6A5-9D6C8A78A574}" destId="{89D699F1-0693-43D0-AE59-64E0F038B266}" srcOrd="0" destOrd="0" presId="urn:microsoft.com/office/officeart/2008/layout/TitlePictureLineup"/>
    <dgm:cxn modelId="{16B84464-494B-481F-9B03-EADA21DE79A2}" type="presParOf" srcId="{219E422F-1885-4A80-B6A5-9D6C8A78A574}" destId="{ECD7BFA8-B2CA-40CD-B9FC-CB95A31926CC}" srcOrd="1" destOrd="0" presId="urn:microsoft.com/office/officeart/2008/layout/TitlePictureLineup"/>
    <dgm:cxn modelId="{B2C439C4-D0D0-4D02-91C2-B15A849FED57}" type="presParOf" srcId="{219E422F-1885-4A80-B6A5-9D6C8A78A574}" destId="{96D2CF49-2B83-4182-BC66-7ABD2AB9C895}" srcOrd="2" destOrd="0" presId="urn:microsoft.com/office/officeart/2008/layout/TitlePictureLineup"/>
    <dgm:cxn modelId="{AD45257E-B907-49CD-B226-E66801500CB4}" type="presParOf" srcId="{219E422F-1885-4A80-B6A5-9D6C8A78A574}" destId="{AF10FC3D-B2F8-46F1-8AFA-B69AE7960D87}" srcOrd="3" destOrd="0" presId="urn:microsoft.com/office/officeart/2008/layout/TitlePictureLineup"/>
    <dgm:cxn modelId="{308FBAF1-DC05-424A-91F2-7FE77DDA61D7}" type="presParOf" srcId="{844F77C1-BE48-4F17-A017-F04AFBC31B38}" destId="{004AB24C-31D8-4D3B-9DC0-DCE009FA0DDE}" srcOrd="5" destOrd="0" presId="urn:microsoft.com/office/officeart/2008/layout/TitlePictureLineup"/>
    <dgm:cxn modelId="{E900A4A2-5EA2-4088-828F-AB4C038EB90E}" type="presParOf" srcId="{844F77C1-BE48-4F17-A017-F04AFBC31B38}" destId="{E7DA425C-BE52-4C6C-9C35-A7BFC4F72561}" srcOrd="6" destOrd="0" presId="urn:microsoft.com/office/officeart/2008/layout/TitlePictureLineup"/>
    <dgm:cxn modelId="{ADF4DB46-7B44-4114-9637-D92D19EC71E7}" type="presParOf" srcId="{E7DA425C-BE52-4C6C-9C35-A7BFC4F72561}" destId="{586453E8-3CDA-4B7E-8996-06D11423BA7D}" srcOrd="0" destOrd="0" presId="urn:microsoft.com/office/officeart/2008/layout/TitlePictureLineup"/>
    <dgm:cxn modelId="{59575CA8-7E25-469A-A505-DD0DC66C9B3A}" type="presParOf" srcId="{E7DA425C-BE52-4C6C-9C35-A7BFC4F72561}" destId="{6B90055E-6034-4073-AA93-E28BBCC75749}" srcOrd="1" destOrd="0" presId="urn:microsoft.com/office/officeart/2008/layout/TitlePictureLineup"/>
    <dgm:cxn modelId="{F5691720-F750-46C5-8445-856D41954725}" type="presParOf" srcId="{E7DA425C-BE52-4C6C-9C35-A7BFC4F72561}" destId="{CBF02693-14DB-4D76-91CD-31FF872752F6}" srcOrd="2" destOrd="0" presId="urn:microsoft.com/office/officeart/2008/layout/TitlePictureLineup"/>
    <dgm:cxn modelId="{FAA71379-B27E-4C24-9F48-9C5A47085212}" type="presParOf" srcId="{E7DA425C-BE52-4C6C-9C35-A7BFC4F72561}" destId="{A1D9F5BA-17F8-4A9C-96A0-9A94888EF5BA}" srcOrd="3" destOrd="0" presId="urn:microsoft.com/office/officeart/2008/layout/TitlePictureLineup"/>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BBC386-AD22-46C9-AD6C-737E16AED010}"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2B6DCF85-F278-44BB-9CB8-A0F9BF0BF745}">
      <dgm:prSet custT="1"/>
      <dgm:spPr>
        <a:solidFill>
          <a:schemeClr val="tx1">
            <a:lumMod val="75000"/>
          </a:schemeClr>
        </a:solidFill>
        <a:ln w="12700" cap="flat" cmpd="sng" algn="ctr">
          <a:solidFill>
            <a:srgbClr val="FFFFFF">
              <a:hueOff val="0"/>
              <a:satOff val="0"/>
              <a:lumOff val="0"/>
              <a:alphaOff val="0"/>
            </a:srgbClr>
          </a:solidFill>
          <a:prstDash val="solid"/>
          <a:miter lim="800000"/>
        </a:ln>
        <a:effectLst/>
      </dgm:spPr>
      <dgm:t>
        <a:bodyPr spcFirstLastPara="0" vert="horz" wrap="square" lIns="76200" tIns="76200" rIns="76200" bIns="76200" numCol="1" spcCol="1270" anchor="ctr" anchorCtr="0"/>
        <a:lstStyle/>
        <a:p>
          <a:pPr rtl="0"/>
          <a:r>
            <a:rPr lang="en-US" sz="2000" b="1" dirty="0">
              <a:latin typeface="Arial Narrow" panose="020B0606020202030204" pitchFamily="34" charset="0"/>
            </a:rPr>
            <a:t>FOR YOURSELF: </a:t>
          </a:r>
          <a:br>
            <a:rPr lang="en-US" sz="2000" b="1" dirty="0">
              <a:latin typeface="Arial Narrow" panose="020B0606020202030204" pitchFamily="34" charset="0"/>
            </a:rPr>
          </a:br>
          <a:r>
            <a:rPr lang="en-US" sz="2000" b="0" dirty="0">
              <a:latin typeface="Arial Narrow" panose="020B0606020202030204" pitchFamily="34" charset="0"/>
            </a:rPr>
            <a:t>L</a:t>
          </a:r>
          <a:r>
            <a:rPr lang="en-US" sz="2000" dirty="0">
              <a:latin typeface="Arial Narrow" panose="020B0606020202030204" pitchFamily="34" charset="0"/>
            </a:rPr>
            <a:t>ife coverage up to 7x your annual earnings or $500,000</a:t>
          </a:r>
        </a:p>
      </dgm:t>
    </dgm:pt>
    <dgm:pt modelId="{FBCD7213-A025-49EF-A666-C5DB14C81B12}" type="parTrans" cxnId="{3AA88854-CDBF-42CD-8643-44190C4F4A6E}">
      <dgm:prSet/>
      <dgm:spPr/>
      <dgm:t>
        <a:bodyPr/>
        <a:lstStyle/>
        <a:p>
          <a:endParaRPr lang="en-US" sz="1400"/>
        </a:p>
      </dgm:t>
    </dgm:pt>
    <dgm:pt modelId="{25E78317-EC6E-41EC-9858-22CCCC631AE5}" type="sibTrans" cxnId="{3AA88854-CDBF-42CD-8643-44190C4F4A6E}">
      <dgm:prSet/>
      <dgm:spPr/>
      <dgm:t>
        <a:bodyPr/>
        <a:lstStyle/>
        <a:p>
          <a:endParaRPr lang="en-US" sz="1400"/>
        </a:p>
      </dgm:t>
    </dgm:pt>
    <dgm:pt modelId="{0A2F1910-37E4-4F2A-B169-A33156367D1A}">
      <dgm:prSet custT="1"/>
      <dgm:spPr>
        <a:solidFill>
          <a:schemeClr val="tx1">
            <a:lumMod val="60000"/>
            <a:lumOff val="40000"/>
          </a:schemeClr>
        </a:solidFill>
        <a:ln w="12700" cap="flat" cmpd="sng" algn="ctr">
          <a:solidFill>
            <a:srgbClr val="FFFFFF">
              <a:hueOff val="0"/>
              <a:satOff val="0"/>
              <a:lumOff val="0"/>
              <a:alphaOff val="0"/>
            </a:srgbClr>
          </a:solidFill>
          <a:prstDash val="solid"/>
          <a:miter lim="800000"/>
        </a:ln>
        <a:effectLst/>
      </dgm:spPr>
      <dgm:t>
        <a:bodyPr spcFirstLastPara="0" vert="horz" wrap="square" lIns="76200" tIns="76200" rIns="76200" bIns="76200" numCol="1" spcCol="1270" anchor="ctr" anchorCtr="0"/>
        <a:lstStyle/>
        <a:p>
          <a:pPr marL="0" lvl="0" indent="0" algn="l" defTabSz="889000" rtl="0">
            <a:lnSpc>
              <a:spcPct val="90000"/>
            </a:lnSpc>
            <a:spcBef>
              <a:spcPct val="0"/>
            </a:spcBef>
            <a:spcAft>
              <a:spcPct val="35000"/>
            </a:spcAft>
            <a:buNone/>
          </a:pPr>
          <a:r>
            <a:rPr lang="en-US" sz="2000" b="1" kern="1200" dirty="0">
              <a:solidFill>
                <a:srgbClr val="FFFFFF"/>
              </a:solidFill>
              <a:latin typeface="Arial Narrow" panose="020B0606020202030204" pitchFamily="34" charset="0"/>
              <a:ea typeface="+mn-ea"/>
              <a:cs typeface="+mn-cs"/>
            </a:rPr>
            <a:t>FOR SPOUSE: </a:t>
          </a:r>
          <a:br>
            <a:rPr lang="en-US" sz="2000" b="1" kern="1200" dirty="0">
              <a:solidFill>
                <a:srgbClr val="FFFFFF"/>
              </a:solidFill>
              <a:latin typeface="Arial Narrow" panose="020B0606020202030204" pitchFamily="34" charset="0"/>
              <a:ea typeface="+mn-ea"/>
              <a:cs typeface="+mn-cs"/>
            </a:rPr>
          </a:br>
          <a:r>
            <a:rPr lang="en-US" sz="2000" b="0" kern="1200" dirty="0">
              <a:solidFill>
                <a:srgbClr val="FFFFFF"/>
              </a:solidFill>
              <a:latin typeface="Arial Narrow" panose="020B0606020202030204" pitchFamily="34" charset="0"/>
              <a:ea typeface="+mn-ea"/>
              <a:cs typeface="+mn-cs"/>
            </a:rPr>
            <a:t>Life coverage up to 100% of your coverage</a:t>
          </a:r>
        </a:p>
      </dgm:t>
    </dgm:pt>
    <dgm:pt modelId="{948D0C45-E5F3-419C-96BC-88247BFE8D18}" type="parTrans" cxnId="{3053634A-15B8-4280-AAFB-4723ACE2BFDA}">
      <dgm:prSet/>
      <dgm:spPr/>
      <dgm:t>
        <a:bodyPr/>
        <a:lstStyle/>
        <a:p>
          <a:endParaRPr lang="en-US" sz="1400"/>
        </a:p>
      </dgm:t>
    </dgm:pt>
    <dgm:pt modelId="{6234BA9B-2CEA-44A3-9220-2BDE8BF0E9EE}" type="sibTrans" cxnId="{3053634A-15B8-4280-AAFB-4723ACE2BFDA}">
      <dgm:prSet/>
      <dgm:spPr/>
      <dgm:t>
        <a:bodyPr/>
        <a:lstStyle/>
        <a:p>
          <a:endParaRPr lang="en-US" sz="1400"/>
        </a:p>
      </dgm:t>
    </dgm:pt>
    <dgm:pt modelId="{B76B5FED-855C-462A-BE36-DF7989F8DB41}">
      <dgm:prSet custT="1"/>
      <dgm:spPr>
        <a:solidFill>
          <a:schemeClr val="tx1">
            <a:lumMod val="40000"/>
            <a:lumOff val="60000"/>
          </a:schemeClr>
        </a:solidFill>
        <a:ln w="12700" cap="flat" cmpd="sng" algn="ctr">
          <a:solidFill>
            <a:srgbClr val="FFFFFF">
              <a:hueOff val="0"/>
              <a:satOff val="0"/>
              <a:lumOff val="0"/>
              <a:alphaOff val="0"/>
            </a:srgbClr>
          </a:solidFill>
          <a:prstDash val="solid"/>
          <a:miter lim="800000"/>
        </a:ln>
        <a:effectLst/>
      </dgm:spPr>
      <dgm:t>
        <a:bodyPr spcFirstLastPara="0" vert="horz" wrap="square" lIns="76200" tIns="76200" rIns="76200" bIns="76200" numCol="1" spcCol="1270" anchor="ctr" anchorCtr="0"/>
        <a:lstStyle/>
        <a:p>
          <a:pPr marL="0" lvl="0" indent="0" algn="l" defTabSz="889000" rtl="0">
            <a:lnSpc>
              <a:spcPct val="90000"/>
            </a:lnSpc>
            <a:spcBef>
              <a:spcPct val="0"/>
            </a:spcBef>
            <a:spcAft>
              <a:spcPct val="35000"/>
            </a:spcAft>
            <a:buNone/>
          </a:pPr>
          <a:r>
            <a:rPr lang="en-US" sz="2000" b="1" kern="1200" dirty="0">
              <a:solidFill>
                <a:srgbClr val="FFFFFF"/>
              </a:solidFill>
              <a:latin typeface="Arial Narrow" panose="020B0606020202030204" pitchFamily="34" charset="0"/>
              <a:ea typeface="+mn-ea"/>
              <a:cs typeface="+mn-cs"/>
            </a:rPr>
            <a:t>FOR CHILDREN:</a:t>
          </a:r>
          <a:br>
            <a:rPr lang="en-US" sz="2000" b="1" kern="1200" dirty="0">
              <a:solidFill>
                <a:srgbClr val="FFFFFF"/>
              </a:solidFill>
              <a:latin typeface="Arial Narrow" panose="020B0606020202030204" pitchFamily="34" charset="0"/>
              <a:ea typeface="+mn-ea"/>
              <a:cs typeface="+mn-cs"/>
            </a:rPr>
          </a:br>
          <a:r>
            <a:rPr lang="en-US" sz="2000" b="0" kern="1200" dirty="0">
              <a:solidFill>
                <a:srgbClr val="FFFFFF"/>
              </a:solidFill>
              <a:latin typeface="Arial Narrow" panose="020B0606020202030204" pitchFamily="34" charset="0"/>
              <a:ea typeface="+mn-ea"/>
              <a:cs typeface="+mn-cs"/>
            </a:rPr>
            <a:t>Life coverage up to $10,000 per child</a:t>
          </a:r>
        </a:p>
      </dgm:t>
    </dgm:pt>
    <dgm:pt modelId="{617B375C-B49C-4A92-A0E8-EBFD684F4514}" type="parTrans" cxnId="{B962F39D-DEF2-4C04-A599-77A6753BD2EF}">
      <dgm:prSet/>
      <dgm:spPr/>
      <dgm:t>
        <a:bodyPr/>
        <a:lstStyle/>
        <a:p>
          <a:endParaRPr lang="en-US" sz="1400"/>
        </a:p>
      </dgm:t>
    </dgm:pt>
    <dgm:pt modelId="{A2895A30-A3B7-4908-87CC-3992641E1539}" type="sibTrans" cxnId="{B962F39D-DEF2-4C04-A599-77A6753BD2EF}">
      <dgm:prSet/>
      <dgm:spPr/>
      <dgm:t>
        <a:bodyPr/>
        <a:lstStyle/>
        <a:p>
          <a:endParaRPr lang="en-US" sz="1400"/>
        </a:p>
      </dgm:t>
    </dgm:pt>
    <dgm:pt modelId="{E28024D7-0615-43ED-A9E2-13738912CEA2}" type="pres">
      <dgm:prSet presAssocID="{17BBC386-AD22-46C9-AD6C-737E16AED010}" presName="linear" presStyleCnt="0">
        <dgm:presLayoutVars>
          <dgm:animLvl val="lvl"/>
          <dgm:resizeHandles val="exact"/>
        </dgm:presLayoutVars>
      </dgm:prSet>
      <dgm:spPr/>
    </dgm:pt>
    <dgm:pt modelId="{C3C84F4E-A27B-41DC-8DE3-AEEE2138EC76}" type="pres">
      <dgm:prSet presAssocID="{2B6DCF85-F278-44BB-9CB8-A0F9BF0BF745}" presName="parentText" presStyleLbl="node1" presStyleIdx="0" presStyleCnt="3">
        <dgm:presLayoutVars>
          <dgm:chMax val="0"/>
          <dgm:bulletEnabled val="1"/>
        </dgm:presLayoutVars>
      </dgm:prSet>
      <dgm:spPr>
        <a:xfrm>
          <a:off x="0" y="15654"/>
          <a:ext cx="4290934" cy="1104480"/>
        </a:xfrm>
        <a:prstGeom prst="roundRect">
          <a:avLst/>
        </a:prstGeom>
      </dgm:spPr>
    </dgm:pt>
    <dgm:pt modelId="{B0571659-AC79-4434-B108-6FF4716149EC}" type="pres">
      <dgm:prSet presAssocID="{25E78317-EC6E-41EC-9858-22CCCC631AE5}" presName="spacer" presStyleCnt="0"/>
      <dgm:spPr/>
    </dgm:pt>
    <dgm:pt modelId="{3E453EF6-344D-4054-B489-8EE0AA90FFFA}" type="pres">
      <dgm:prSet presAssocID="{0A2F1910-37E4-4F2A-B169-A33156367D1A}" presName="parentText" presStyleLbl="node1" presStyleIdx="1" presStyleCnt="3">
        <dgm:presLayoutVars>
          <dgm:chMax val="0"/>
          <dgm:bulletEnabled val="1"/>
        </dgm:presLayoutVars>
      </dgm:prSet>
      <dgm:spPr>
        <a:xfrm>
          <a:off x="0" y="1290054"/>
          <a:ext cx="4290934" cy="1104480"/>
        </a:xfrm>
        <a:prstGeom prst="roundRect">
          <a:avLst/>
        </a:prstGeom>
      </dgm:spPr>
    </dgm:pt>
    <dgm:pt modelId="{694E5026-DFF7-4FE1-AA72-465F24A87D35}" type="pres">
      <dgm:prSet presAssocID="{6234BA9B-2CEA-44A3-9220-2BDE8BF0E9EE}" presName="spacer" presStyleCnt="0"/>
      <dgm:spPr/>
    </dgm:pt>
    <dgm:pt modelId="{14DEE9C7-C115-414D-B59F-EBADC935FFFE}" type="pres">
      <dgm:prSet presAssocID="{B76B5FED-855C-462A-BE36-DF7989F8DB41}" presName="parentText" presStyleLbl="node1" presStyleIdx="2" presStyleCnt="3">
        <dgm:presLayoutVars>
          <dgm:chMax val="0"/>
          <dgm:bulletEnabled val="1"/>
        </dgm:presLayoutVars>
      </dgm:prSet>
      <dgm:spPr>
        <a:xfrm>
          <a:off x="0" y="2564454"/>
          <a:ext cx="4290934" cy="1104480"/>
        </a:xfrm>
        <a:prstGeom prst="roundRect">
          <a:avLst/>
        </a:prstGeom>
      </dgm:spPr>
    </dgm:pt>
  </dgm:ptLst>
  <dgm:cxnLst>
    <dgm:cxn modelId="{52426A2D-1CDC-40DE-ADDC-924350F6E864}" type="presOf" srcId="{17BBC386-AD22-46C9-AD6C-737E16AED010}" destId="{E28024D7-0615-43ED-A9E2-13738912CEA2}" srcOrd="0" destOrd="0" presId="urn:microsoft.com/office/officeart/2005/8/layout/vList2"/>
    <dgm:cxn modelId="{3053634A-15B8-4280-AAFB-4723ACE2BFDA}" srcId="{17BBC386-AD22-46C9-AD6C-737E16AED010}" destId="{0A2F1910-37E4-4F2A-B169-A33156367D1A}" srcOrd="1" destOrd="0" parTransId="{948D0C45-E5F3-419C-96BC-88247BFE8D18}" sibTransId="{6234BA9B-2CEA-44A3-9220-2BDE8BF0E9EE}"/>
    <dgm:cxn modelId="{3AA88854-CDBF-42CD-8643-44190C4F4A6E}" srcId="{17BBC386-AD22-46C9-AD6C-737E16AED010}" destId="{2B6DCF85-F278-44BB-9CB8-A0F9BF0BF745}" srcOrd="0" destOrd="0" parTransId="{FBCD7213-A025-49EF-A666-C5DB14C81B12}" sibTransId="{25E78317-EC6E-41EC-9858-22CCCC631AE5}"/>
    <dgm:cxn modelId="{4EE22083-A821-4A6E-8E6C-53664DEB4168}" type="presOf" srcId="{B76B5FED-855C-462A-BE36-DF7989F8DB41}" destId="{14DEE9C7-C115-414D-B59F-EBADC935FFFE}" srcOrd="0" destOrd="0" presId="urn:microsoft.com/office/officeart/2005/8/layout/vList2"/>
    <dgm:cxn modelId="{B962F39D-DEF2-4C04-A599-77A6753BD2EF}" srcId="{17BBC386-AD22-46C9-AD6C-737E16AED010}" destId="{B76B5FED-855C-462A-BE36-DF7989F8DB41}" srcOrd="2" destOrd="0" parTransId="{617B375C-B49C-4A92-A0E8-EBFD684F4514}" sibTransId="{A2895A30-A3B7-4908-87CC-3992641E1539}"/>
    <dgm:cxn modelId="{AAE5BEC3-3CDD-4845-9AEC-1A4625DCC5E3}" type="presOf" srcId="{2B6DCF85-F278-44BB-9CB8-A0F9BF0BF745}" destId="{C3C84F4E-A27B-41DC-8DE3-AEEE2138EC76}" srcOrd="0" destOrd="0" presId="urn:microsoft.com/office/officeart/2005/8/layout/vList2"/>
    <dgm:cxn modelId="{4E3E3CF2-87C6-4F70-B8C2-210B363952A7}" type="presOf" srcId="{0A2F1910-37E4-4F2A-B169-A33156367D1A}" destId="{3E453EF6-344D-4054-B489-8EE0AA90FFFA}" srcOrd="0" destOrd="0" presId="urn:microsoft.com/office/officeart/2005/8/layout/vList2"/>
    <dgm:cxn modelId="{1F2A9732-BB0D-454E-BFC9-1A3ECF4F3FD1}" type="presParOf" srcId="{E28024D7-0615-43ED-A9E2-13738912CEA2}" destId="{C3C84F4E-A27B-41DC-8DE3-AEEE2138EC76}" srcOrd="0" destOrd="0" presId="urn:microsoft.com/office/officeart/2005/8/layout/vList2"/>
    <dgm:cxn modelId="{E4B2E496-0F4F-48E3-B3B5-C19CE83D99B6}" type="presParOf" srcId="{E28024D7-0615-43ED-A9E2-13738912CEA2}" destId="{B0571659-AC79-4434-B108-6FF4716149EC}" srcOrd="1" destOrd="0" presId="urn:microsoft.com/office/officeart/2005/8/layout/vList2"/>
    <dgm:cxn modelId="{BACDC9F8-BEF1-4829-969A-707394F18CD5}" type="presParOf" srcId="{E28024D7-0615-43ED-A9E2-13738912CEA2}" destId="{3E453EF6-344D-4054-B489-8EE0AA90FFFA}" srcOrd="2" destOrd="0" presId="urn:microsoft.com/office/officeart/2005/8/layout/vList2"/>
    <dgm:cxn modelId="{E01BB734-923C-4414-B9A1-A203A9EB09C0}" type="presParOf" srcId="{E28024D7-0615-43ED-A9E2-13738912CEA2}" destId="{694E5026-DFF7-4FE1-AA72-465F24A87D35}" srcOrd="3" destOrd="0" presId="urn:microsoft.com/office/officeart/2005/8/layout/vList2"/>
    <dgm:cxn modelId="{F21CD142-6E1A-4354-BB18-16685FB4B466}" type="presParOf" srcId="{E28024D7-0615-43ED-A9E2-13738912CEA2}" destId="{14DEE9C7-C115-414D-B59F-EBADC935FFFE}"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899E78-C068-4264-844F-37E280ABA51D}"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9D712860-DD5A-4640-A7B2-CE5BA65C0A2A}">
      <dgm:prSet phldrT="[Text]" custT="1"/>
      <dgm:spPr/>
      <dgm:t>
        <a:bodyPr/>
        <a:lstStyle/>
        <a:p>
          <a:endParaRPr lang="en-US" sz="1400" b="1" dirty="0">
            <a:solidFill>
              <a:schemeClr val="tx1"/>
            </a:solidFill>
          </a:endParaRPr>
        </a:p>
        <a:p>
          <a:r>
            <a:rPr lang="en-US" sz="2200" b="1" dirty="0" err="1">
              <a:solidFill>
                <a:schemeClr val="tx1"/>
              </a:solidFill>
            </a:rPr>
            <a:t>LifeKeys</a:t>
          </a:r>
          <a:endParaRPr lang="en-US" sz="2200" b="1" dirty="0">
            <a:solidFill>
              <a:schemeClr val="tx1"/>
            </a:solidFill>
          </a:endParaRPr>
        </a:p>
        <a:p>
          <a:r>
            <a:rPr lang="en-US" sz="1800" dirty="0">
              <a:solidFill>
                <a:schemeClr val="tx1"/>
              </a:solidFill>
            </a:rPr>
            <a:t> No matter how well you plan, unexpected challenges arise. When they do, help and support are nearby.  </a:t>
          </a:r>
        </a:p>
      </dgm:t>
    </dgm:pt>
    <dgm:pt modelId="{12633533-7442-468E-AB6E-55E00A928B57}" type="parTrans" cxnId="{3282FCD6-BE1A-4633-945E-956D945BA95D}">
      <dgm:prSet/>
      <dgm:spPr/>
      <dgm:t>
        <a:bodyPr/>
        <a:lstStyle/>
        <a:p>
          <a:endParaRPr lang="en-US"/>
        </a:p>
      </dgm:t>
    </dgm:pt>
    <dgm:pt modelId="{9DB225AF-E8C8-47EB-8E18-9A981851C9B5}" type="sibTrans" cxnId="{3282FCD6-BE1A-4633-945E-956D945BA95D}">
      <dgm:prSet/>
      <dgm:spPr/>
      <dgm:t>
        <a:bodyPr/>
        <a:lstStyle/>
        <a:p>
          <a:endParaRPr lang="en-US"/>
        </a:p>
      </dgm:t>
    </dgm:pt>
    <dgm:pt modelId="{720FE57F-19E5-4F14-AC61-CB23F50A3126}">
      <dgm:prSet phldrT="[Text]" custT="1"/>
      <dgm:spPr/>
      <dgm:t>
        <a:bodyPr/>
        <a:lstStyle/>
        <a:p>
          <a:endParaRPr lang="en-US" sz="1450" b="1" dirty="0">
            <a:solidFill>
              <a:schemeClr val="tx1"/>
            </a:solidFill>
          </a:endParaRPr>
        </a:p>
        <a:p>
          <a:r>
            <a:rPr lang="en-US" sz="2200" b="1" dirty="0" err="1">
              <a:solidFill>
                <a:schemeClr val="tx1"/>
              </a:solidFill>
            </a:rPr>
            <a:t>FuneralPrep</a:t>
          </a:r>
          <a:endParaRPr lang="en-US" sz="2200" b="1" dirty="0">
            <a:solidFill>
              <a:schemeClr val="tx1"/>
            </a:solidFill>
          </a:endParaRPr>
        </a:p>
        <a:p>
          <a:r>
            <a:rPr lang="en-US" sz="1800" dirty="0">
              <a:solidFill>
                <a:schemeClr val="tx1"/>
              </a:solidFill>
            </a:rPr>
            <a:t>With many details to manage and decisions to make, the funeral planning process can be overwhelming. To help you every step of the way, we provide comprehensive planning services.	</a:t>
          </a:r>
        </a:p>
      </dgm:t>
    </dgm:pt>
    <dgm:pt modelId="{6111D502-EAFC-434D-BFD5-5BF1B325AA90}" type="parTrans" cxnId="{5FC5C5FF-C84C-4976-AD21-A245EBBAFC28}">
      <dgm:prSet/>
      <dgm:spPr/>
      <dgm:t>
        <a:bodyPr/>
        <a:lstStyle/>
        <a:p>
          <a:endParaRPr lang="en-US"/>
        </a:p>
      </dgm:t>
    </dgm:pt>
    <dgm:pt modelId="{194DC6DA-01A2-4904-80E5-FF12EF6D0242}" type="sibTrans" cxnId="{5FC5C5FF-C84C-4976-AD21-A245EBBAFC28}">
      <dgm:prSet/>
      <dgm:spPr/>
      <dgm:t>
        <a:bodyPr/>
        <a:lstStyle/>
        <a:p>
          <a:endParaRPr lang="en-US"/>
        </a:p>
      </dgm:t>
    </dgm:pt>
    <dgm:pt modelId="{1A90F907-9285-4FA4-9506-8D245481F647}">
      <dgm:prSet phldrT="[Text]" custT="1"/>
      <dgm:spPr/>
      <dgm:t>
        <a:bodyPr/>
        <a:lstStyle/>
        <a:p>
          <a:endParaRPr lang="en-US" sz="1000" b="1" dirty="0">
            <a:solidFill>
              <a:schemeClr val="tx1"/>
            </a:solidFill>
          </a:endParaRPr>
        </a:p>
        <a:p>
          <a:r>
            <a:rPr lang="en-US" sz="2200" b="1" dirty="0" err="1">
              <a:solidFill>
                <a:schemeClr val="tx1"/>
              </a:solidFill>
            </a:rPr>
            <a:t>TravelConnect</a:t>
          </a:r>
          <a:r>
            <a:rPr lang="en-US" sz="2400" dirty="0">
              <a:solidFill>
                <a:schemeClr val="tx1"/>
              </a:solidFill>
            </a:rPr>
            <a:t> </a:t>
          </a:r>
        </a:p>
        <a:p>
          <a:r>
            <a:rPr lang="en-US" sz="1800" dirty="0">
              <a:solidFill>
                <a:schemeClr val="tx1"/>
              </a:solidFill>
            </a:rPr>
            <a:t>Services offer security and reassurance — helping make travel less stressful. You and your loved ones can count on services 24 hours a day, 7 days a week.</a:t>
          </a:r>
        </a:p>
      </dgm:t>
    </dgm:pt>
    <dgm:pt modelId="{03BAF839-09C7-435B-9544-7454FED16191}" type="parTrans" cxnId="{A2E492B3-3A48-4C87-BDEF-195DD9853C48}">
      <dgm:prSet/>
      <dgm:spPr/>
      <dgm:t>
        <a:bodyPr/>
        <a:lstStyle/>
        <a:p>
          <a:endParaRPr lang="en-US"/>
        </a:p>
      </dgm:t>
    </dgm:pt>
    <dgm:pt modelId="{ACA21C38-D206-49CB-8220-7B3BD426C3CC}" type="sibTrans" cxnId="{A2E492B3-3A48-4C87-BDEF-195DD9853C48}">
      <dgm:prSet/>
      <dgm:spPr/>
      <dgm:t>
        <a:bodyPr/>
        <a:lstStyle/>
        <a:p>
          <a:endParaRPr lang="en-US"/>
        </a:p>
      </dgm:t>
    </dgm:pt>
    <dgm:pt modelId="{C645C868-0FF5-4421-9A37-D57D6FFE3593}" type="pres">
      <dgm:prSet presAssocID="{46899E78-C068-4264-844F-37E280ABA51D}" presName="Name0" presStyleCnt="0">
        <dgm:presLayoutVars>
          <dgm:dir/>
          <dgm:resizeHandles val="exact"/>
        </dgm:presLayoutVars>
      </dgm:prSet>
      <dgm:spPr/>
    </dgm:pt>
    <dgm:pt modelId="{8E7723AD-A5DA-441D-ABE6-7E6878F8BF09}" type="pres">
      <dgm:prSet presAssocID="{9D712860-DD5A-4640-A7B2-CE5BA65C0A2A}" presName="compNode" presStyleCnt="0"/>
      <dgm:spPr/>
    </dgm:pt>
    <dgm:pt modelId="{49136106-0164-479F-B418-749EAA287985}" type="pres">
      <dgm:prSet presAssocID="{9D712860-DD5A-4640-A7B2-CE5BA65C0A2A}" presName="pictRect" presStyleLbl="node1" presStyleIdx="0" presStyleCnt="3" custLinFactNeighborX="-2807" custLinFactNeighborY="-5704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dgm:spPr>
    </dgm:pt>
    <dgm:pt modelId="{A51E8CEC-171A-46AA-974A-2A2A24CFCA5D}" type="pres">
      <dgm:prSet presAssocID="{9D712860-DD5A-4640-A7B2-CE5BA65C0A2A}" presName="textRect" presStyleLbl="revTx" presStyleIdx="0" presStyleCnt="3" custScaleY="193326" custLinFactNeighborX="-2339" custLinFactNeighborY="50824">
        <dgm:presLayoutVars>
          <dgm:bulletEnabled val="1"/>
        </dgm:presLayoutVars>
      </dgm:prSet>
      <dgm:spPr/>
    </dgm:pt>
    <dgm:pt modelId="{6896CFC9-24B4-4A9C-A0EF-BE4E132B8D15}" type="pres">
      <dgm:prSet presAssocID="{9DB225AF-E8C8-47EB-8E18-9A981851C9B5}" presName="sibTrans" presStyleLbl="sibTrans2D1" presStyleIdx="0" presStyleCnt="0"/>
      <dgm:spPr/>
    </dgm:pt>
    <dgm:pt modelId="{17F567BF-BC11-4260-B499-984DF7BE3B6A}" type="pres">
      <dgm:prSet presAssocID="{720FE57F-19E5-4F14-AC61-CB23F50A3126}" presName="compNode" presStyleCnt="0"/>
      <dgm:spPr/>
    </dgm:pt>
    <dgm:pt modelId="{12B99CAE-E1C6-4B12-B151-14A96EF6F2DE}" type="pres">
      <dgm:prSet presAssocID="{720FE57F-19E5-4F14-AC61-CB23F50A3126}" presName="pictRect" presStyleLbl="node1" presStyleIdx="1" presStyleCnt="3" custLinFactNeighborY="-5636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2000" r="-12000"/>
          </a:stretch>
        </a:blipFill>
      </dgm:spPr>
    </dgm:pt>
    <dgm:pt modelId="{65FDD589-1274-43BD-9CC6-985B29BB2DFB}" type="pres">
      <dgm:prSet presAssocID="{720FE57F-19E5-4F14-AC61-CB23F50A3126}" presName="textRect" presStyleLbl="revTx" presStyleIdx="1" presStyleCnt="3" custScaleY="197557" custLinFactNeighborY="22700">
        <dgm:presLayoutVars>
          <dgm:bulletEnabled val="1"/>
        </dgm:presLayoutVars>
      </dgm:prSet>
      <dgm:spPr/>
    </dgm:pt>
    <dgm:pt modelId="{E942FE9E-8F0F-44AE-9503-B2F7CC8B05F4}" type="pres">
      <dgm:prSet presAssocID="{194DC6DA-01A2-4904-80E5-FF12EF6D0242}" presName="sibTrans" presStyleLbl="sibTrans2D1" presStyleIdx="0" presStyleCnt="0"/>
      <dgm:spPr/>
    </dgm:pt>
    <dgm:pt modelId="{4D1D52E9-3D45-4982-95CA-785A04A74B69}" type="pres">
      <dgm:prSet presAssocID="{1A90F907-9285-4FA4-9506-8D245481F647}" presName="compNode" presStyleCnt="0"/>
      <dgm:spPr/>
    </dgm:pt>
    <dgm:pt modelId="{A7C884A4-A7EC-4344-822D-11F3531AE136}" type="pres">
      <dgm:prSet presAssocID="{1A90F907-9285-4FA4-9506-8D245481F647}" presName="pictRect" presStyleLbl="node1" presStyleIdx="2" presStyleCnt="3" custLinFactNeighborX="210" custLinFactNeighborY="-5636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pt>
    <dgm:pt modelId="{334A0FAC-CCDC-4847-8D74-321B9214F760}" type="pres">
      <dgm:prSet presAssocID="{1A90F907-9285-4FA4-9506-8D245481F647}" presName="textRect" presStyleLbl="revTx" presStyleIdx="2" presStyleCnt="3" custScaleY="187547" custLinFactNeighborX="210" custLinFactNeighborY="16394">
        <dgm:presLayoutVars>
          <dgm:bulletEnabled val="1"/>
        </dgm:presLayoutVars>
      </dgm:prSet>
      <dgm:spPr/>
    </dgm:pt>
  </dgm:ptLst>
  <dgm:cxnLst>
    <dgm:cxn modelId="{1173A31A-CA2C-4210-8896-65A64B45CD5D}" type="presOf" srcId="{9DB225AF-E8C8-47EB-8E18-9A981851C9B5}" destId="{6896CFC9-24B4-4A9C-A0EF-BE4E132B8D15}" srcOrd="0" destOrd="0" presId="urn:microsoft.com/office/officeart/2005/8/layout/pList1"/>
    <dgm:cxn modelId="{35EC8964-9C0E-4C9F-B8F4-966AC52644A6}" type="presOf" srcId="{46899E78-C068-4264-844F-37E280ABA51D}" destId="{C645C868-0FF5-4421-9A37-D57D6FFE3593}" srcOrd="0" destOrd="0" presId="urn:microsoft.com/office/officeart/2005/8/layout/pList1"/>
    <dgm:cxn modelId="{5EBC2A51-3497-4A51-8310-19B06501AC08}" type="presOf" srcId="{720FE57F-19E5-4F14-AC61-CB23F50A3126}" destId="{65FDD589-1274-43BD-9CC6-985B29BB2DFB}" srcOrd="0" destOrd="0" presId="urn:microsoft.com/office/officeart/2005/8/layout/pList1"/>
    <dgm:cxn modelId="{A2E492B3-3A48-4C87-BDEF-195DD9853C48}" srcId="{46899E78-C068-4264-844F-37E280ABA51D}" destId="{1A90F907-9285-4FA4-9506-8D245481F647}" srcOrd="2" destOrd="0" parTransId="{03BAF839-09C7-435B-9544-7454FED16191}" sibTransId="{ACA21C38-D206-49CB-8220-7B3BD426C3CC}"/>
    <dgm:cxn modelId="{6431CDBC-A845-405A-A906-CB462ED2F8E1}" type="presOf" srcId="{1A90F907-9285-4FA4-9506-8D245481F647}" destId="{334A0FAC-CCDC-4847-8D74-321B9214F760}" srcOrd="0" destOrd="0" presId="urn:microsoft.com/office/officeart/2005/8/layout/pList1"/>
    <dgm:cxn modelId="{E3071EC1-1FBF-471C-A076-6C004AF709AC}" type="presOf" srcId="{9D712860-DD5A-4640-A7B2-CE5BA65C0A2A}" destId="{A51E8CEC-171A-46AA-974A-2A2A24CFCA5D}" srcOrd="0" destOrd="0" presId="urn:microsoft.com/office/officeart/2005/8/layout/pList1"/>
    <dgm:cxn modelId="{3282FCD6-BE1A-4633-945E-956D945BA95D}" srcId="{46899E78-C068-4264-844F-37E280ABA51D}" destId="{9D712860-DD5A-4640-A7B2-CE5BA65C0A2A}" srcOrd="0" destOrd="0" parTransId="{12633533-7442-468E-AB6E-55E00A928B57}" sibTransId="{9DB225AF-E8C8-47EB-8E18-9A981851C9B5}"/>
    <dgm:cxn modelId="{CE3CA7E3-D2C9-41CA-8D86-62679D67F9D6}" type="presOf" srcId="{194DC6DA-01A2-4904-80E5-FF12EF6D0242}" destId="{E942FE9E-8F0F-44AE-9503-B2F7CC8B05F4}" srcOrd="0" destOrd="0" presId="urn:microsoft.com/office/officeart/2005/8/layout/pList1"/>
    <dgm:cxn modelId="{5FC5C5FF-C84C-4976-AD21-A245EBBAFC28}" srcId="{46899E78-C068-4264-844F-37E280ABA51D}" destId="{720FE57F-19E5-4F14-AC61-CB23F50A3126}" srcOrd="1" destOrd="0" parTransId="{6111D502-EAFC-434D-BFD5-5BF1B325AA90}" sibTransId="{194DC6DA-01A2-4904-80E5-FF12EF6D0242}"/>
    <dgm:cxn modelId="{1DC290C9-DD59-4028-A500-2473F9A0C747}" type="presParOf" srcId="{C645C868-0FF5-4421-9A37-D57D6FFE3593}" destId="{8E7723AD-A5DA-441D-ABE6-7E6878F8BF09}" srcOrd="0" destOrd="0" presId="urn:microsoft.com/office/officeart/2005/8/layout/pList1"/>
    <dgm:cxn modelId="{AA9C9CCD-6322-48B9-9838-4CA22D00541C}" type="presParOf" srcId="{8E7723AD-A5DA-441D-ABE6-7E6878F8BF09}" destId="{49136106-0164-479F-B418-749EAA287985}" srcOrd="0" destOrd="0" presId="urn:microsoft.com/office/officeart/2005/8/layout/pList1"/>
    <dgm:cxn modelId="{0837CFA9-57F7-4839-98A1-A9B0D1888468}" type="presParOf" srcId="{8E7723AD-A5DA-441D-ABE6-7E6878F8BF09}" destId="{A51E8CEC-171A-46AA-974A-2A2A24CFCA5D}" srcOrd="1" destOrd="0" presId="urn:microsoft.com/office/officeart/2005/8/layout/pList1"/>
    <dgm:cxn modelId="{77181369-5EE6-4999-A939-D2A91A9CCC11}" type="presParOf" srcId="{C645C868-0FF5-4421-9A37-D57D6FFE3593}" destId="{6896CFC9-24B4-4A9C-A0EF-BE4E132B8D15}" srcOrd="1" destOrd="0" presId="urn:microsoft.com/office/officeart/2005/8/layout/pList1"/>
    <dgm:cxn modelId="{56BC525E-2B77-435C-B796-61535847BD76}" type="presParOf" srcId="{C645C868-0FF5-4421-9A37-D57D6FFE3593}" destId="{17F567BF-BC11-4260-B499-984DF7BE3B6A}" srcOrd="2" destOrd="0" presId="urn:microsoft.com/office/officeart/2005/8/layout/pList1"/>
    <dgm:cxn modelId="{198F6F63-3B7C-4017-B381-ED41CE070975}" type="presParOf" srcId="{17F567BF-BC11-4260-B499-984DF7BE3B6A}" destId="{12B99CAE-E1C6-4B12-B151-14A96EF6F2DE}" srcOrd="0" destOrd="0" presId="urn:microsoft.com/office/officeart/2005/8/layout/pList1"/>
    <dgm:cxn modelId="{8B805F9A-94AD-46F2-A819-8454BF7394F7}" type="presParOf" srcId="{17F567BF-BC11-4260-B499-984DF7BE3B6A}" destId="{65FDD589-1274-43BD-9CC6-985B29BB2DFB}" srcOrd="1" destOrd="0" presId="urn:microsoft.com/office/officeart/2005/8/layout/pList1"/>
    <dgm:cxn modelId="{0CABDAD1-813E-495C-AA3A-A66551BEC357}" type="presParOf" srcId="{C645C868-0FF5-4421-9A37-D57D6FFE3593}" destId="{E942FE9E-8F0F-44AE-9503-B2F7CC8B05F4}" srcOrd="3" destOrd="0" presId="urn:microsoft.com/office/officeart/2005/8/layout/pList1"/>
    <dgm:cxn modelId="{C7F601C9-F475-4CFB-91A8-82F45D9B88BE}" type="presParOf" srcId="{C645C868-0FF5-4421-9A37-D57D6FFE3593}" destId="{4D1D52E9-3D45-4982-95CA-785A04A74B69}" srcOrd="4" destOrd="0" presId="urn:microsoft.com/office/officeart/2005/8/layout/pList1"/>
    <dgm:cxn modelId="{9EDCC505-8F0C-4395-BACF-7083BDF5EB69}" type="presParOf" srcId="{4D1D52E9-3D45-4982-95CA-785A04A74B69}" destId="{A7C884A4-A7EC-4344-822D-11F3531AE136}" srcOrd="0" destOrd="0" presId="urn:microsoft.com/office/officeart/2005/8/layout/pList1"/>
    <dgm:cxn modelId="{12A0FEB0-AF87-4A69-85EB-A9A652196B26}" type="presParOf" srcId="{4D1D52E9-3D45-4982-95CA-785A04A74B69}" destId="{334A0FAC-CCDC-4847-8D74-321B9214F76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128B0-2210-438F-8215-1C9A72CF0633}">
      <dsp:nvSpPr>
        <dsp:cNvPr id="0" name=""/>
        <dsp:cNvSpPr/>
      </dsp:nvSpPr>
      <dsp:spPr>
        <a:xfrm>
          <a:off x="2364" y="794547"/>
          <a:ext cx="0" cy="4171374"/>
        </a:xfrm>
        <a:prstGeom prst="line">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F6F2A-B678-4C5A-8D02-EC9CA3122581}">
      <dsp:nvSpPr>
        <dsp:cNvPr id="0" name=""/>
        <dsp:cNvSpPr/>
      </dsp:nvSpPr>
      <dsp:spPr>
        <a:xfrm>
          <a:off x="66108" y="933593"/>
          <a:ext cx="2193911" cy="187711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83C12-AA49-4548-97B4-1B372722321E}">
      <dsp:nvSpPr>
        <dsp:cNvPr id="0" name=""/>
        <dsp:cNvSpPr/>
      </dsp:nvSpPr>
      <dsp:spPr>
        <a:xfrm>
          <a:off x="84109" y="2810712"/>
          <a:ext cx="2262164" cy="21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Personal issues</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Financial questions</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ID Theft</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(800) 985-2405</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lifereferrals.com</a:t>
          </a:r>
        </a:p>
      </dsp:txBody>
      <dsp:txXfrm>
        <a:off x="84109" y="2810712"/>
        <a:ext cx="2262164" cy="2155210"/>
      </dsp:txXfrm>
    </dsp:sp>
    <dsp:sp modelId="{06F2BC6A-CBD1-46D2-9F5E-2893EEDB4EAF}">
      <dsp:nvSpPr>
        <dsp:cNvPr id="0" name=""/>
        <dsp:cNvSpPr/>
      </dsp:nvSpPr>
      <dsp:spPr>
        <a:xfrm>
          <a:off x="2364" y="331061"/>
          <a:ext cx="2317430" cy="463486"/>
        </a:xfrm>
        <a:prstGeom prst="rect">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chemeClr val="bg1"/>
              </a:solidFill>
              <a:latin typeface="Arial Narrow" panose="020B0606020202030204" pitchFamily="34" charset="0"/>
            </a:rPr>
            <a:t>LifeReferrals</a:t>
          </a:r>
          <a:r>
            <a:rPr lang="en-US" sz="2500" b="1" kern="1200" dirty="0">
              <a:solidFill>
                <a:schemeClr val="bg1"/>
              </a:solidFill>
              <a:latin typeface="Arial Narrow" panose="020B0606020202030204" pitchFamily="34" charset="0"/>
            </a:rPr>
            <a:t> 24/7</a:t>
          </a:r>
          <a:endParaRPr lang="en-US" sz="2500" kern="1200" dirty="0">
            <a:solidFill>
              <a:schemeClr val="bg1"/>
            </a:solidFill>
            <a:latin typeface="Arial Narrow" panose="020B0606020202030204" pitchFamily="34" charset="0"/>
          </a:endParaRPr>
        </a:p>
      </dsp:txBody>
      <dsp:txXfrm>
        <a:off x="2364" y="331061"/>
        <a:ext cx="2317430" cy="463486"/>
      </dsp:txXfrm>
    </dsp:sp>
    <dsp:sp modelId="{6273A823-79C0-43EA-823B-D497E623FD75}">
      <dsp:nvSpPr>
        <dsp:cNvPr id="0" name=""/>
        <dsp:cNvSpPr/>
      </dsp:nvSpPr>
      <dsp:spPr>
        <a:xfrm>
          <a:off x="2825400" y="794547"/>
          <a:ext cx="0" cy="4171374"/>
        </a:xfrm>
        <a:prstGeom prst="line">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B8B86-CD81-449B-80BE-C043BDDD8F94}">
      <dsp:nvSpPr>
        <dsp:cNvPr id="0" name=""/>
        <dsp:cNvSpPr/>
      </dsp:nvSpPr>
      <dsp:spPr>
        <a:xfrm>
          <a:off x="2876112" y="933593"/>
          <a:ext cx="2193911" cy="1877118"/>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5BE3FA-6D7B-4DE3-91DB-16E35473F44D}">
      <dsp:nvSpPr>
        <dsp:cNvPr id="0" name=""/>
        <dsp:cNvSpPr/>
      </dsp:nvSpPr>
      <dsp:spPr>
        <a:xfrm>
          <a:off x="2866064" y="2810712"/>
          <a:ext cx="2344326" cy="21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Benefits information</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Claims and account balances</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blueshieldca.com</a:t>
          </a:r>
        </a:p>
        <a:p>
          <a:pPr marL="0" lvl="0" indent="0" algn="ctr" defTabSz="889000">
            <a:lnSpc>
              <a:spcPct val="90000"/>
            </a:lnSpc>
            <a:spcBef>
              <a:spcPct val="0"/>
            </a:spcBef>
            <a:spcAft>
              <a:spcPct val="35000"/>
            </a:spcAft>
            <a:buNone/>
          </a:pPr>
          <a:endParaRPr lang="en-US" sz="2000" kern="1200" dirty="0">
            <a:latin typeface="Arial Narrow" panose="020B0606020202030204" pitchFamily="34" charset="0"/>
          </a:endParaRPr>
        </a:p>
      </dsp:txBody>
      <dsp:txXfrm>
        <a:off x="2866064" y="2810712"/>
        <a:ext cx="2344326" cy="2155210"/>
      </dsp:txXfrm>
    </dsp:sp>
    <dsp:sp modelId="{3411D9E3-6167-4C2F-953C-E14372DED336}">
      <dsp:nvSpPr>
        <dsp:cNvPr id="0" name=""/>
        <dsp:cNvSpPr/>
      </dsp:nvSpPr>
      <dsp:spPr>
        <a:xfrm>
          <a:off x="2825400" y="331061"/>
          <a:ext cx="2317430" cy="463486"/>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latin typeface="Arial Narrow" panose="020B0606020202030204" pitchFamily="34" charset="0"/>
              <a:ea typeface="+mn-ea"/>
              <a:cs typeface="+mn-cs"/>
            </a:rPr>
            <a:t>Website</a:t>
          </a:r>
          <a:r>
            <a:rPr lang="en-US" sz="2500" b="1" kern="1200" dirty="0">
              <a:solidFill>
                <a:schemeClr val="bg1"/>
              </a:solidFill>
              <a:latin typeface="Arial Narrow" panose="020B0606020202030204" pitchFamily="34" charset="0"/>
            </a:rPr>
            <a:t> &amp; app</a:t>
          </a:r>
          <a:endParaRPr lang="en-US" sz="2500" kern="1200" dirty="0">
            <a:solidFill>
              <a:schemeClr val="bg1"/>
            </a:solidFill>
            <a:latin typeface="Arial Narrow" panose="020B0606020202030204" pitchFamily="34" charset="0"/>
          </a:endParaRPr>
        </a:p>
      </dsp:txBody>
      <dsp:txXfrm>
        <a:off x="2825400" y="331061"/>
        <a:ext cx="2317430" cy="463486"/>
      </dsp:txXfrm>
    </dsp:sp>
    <dsp:sp modelId="{89D699F1-0693-43D0-AE59-64E0F038B266}">
      <dsp:nvSpPr>
        <dsp:cNvPr id="0" name=""/>
        <dsp:cNvSpPr/>
      </dsp:nvSpPr>
      <dsp:spPr>
        <a:xfrm>
          <a:off x="5689516" y="794547"/>
          <a:ext cx="0" cy="4171374"/>
        </a:xfrm>
        <a:prstGeom prst="line">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D7BFA8-B2CA-40CD-B9FC-CB95A31926CC}">
      <dsp:nvSpPr>
        <dsp:cNvPr id="0" name=""/>
        <dsp:cNvSpPr/>
      </dsp:nvSpPr>
      <dsp:spPr>
        <a:xfrm>
          <a:off x="5729149" y="918257"/>
          <a:ext cx="2193911" cy="1877118"/>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2CF49-2B83-4182-BC66-7ABD2AB9C895}">
      <dsp:nvSpPr>
        <dsp:cNvPr id="0" name=""/>
        <dsp:cNvSpPr/>
      </dsp:nvSpPr>
      <dsp:spPr>
        <a:xfrm>
          <a:off x="5715383" y="2810712"/>
          <a:ext cx="2373921" cy="21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Free advice 24/7 </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Medical professional</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(877) 304 0504</a:t>
          </a:r>
        </a:p>
        <a:p>
          <a:pPr marL="0" lvl="0" indent="0" algn="ctr" defTabSz="889000">
            <a:lnSpc>
              <a:spcPct val="90000"/>
            </a:lnSpc>
            <a:spcBef>
              <a:spcPct val="0"/>
            </a:spcBef>
            <a:spcAft>
              <a:spcPct val="35000"/>
            </a:spcAft>
            <a:buNone/>
          </a:pPr>
          <a:r>
            <a:rPr lang="en-US" sz="1800" kern="1200" dirty="0">
              <a:solidFill>
                <a:schemeClr val="accent6"/>
              </a:solidFill>
              <a:latin typeface="Arial Narrow" panose="020B0606020202030204" pitchFamily="34" charset="0"/>
            </a:rPr>
            <a:t> </a:t>
          </a:r>
          <a:r>
            <a:rPr lang="en-US" sz="1600" kern="1200" dirty="0">
              <a:solidFill>
                <a:schemeClr val="accent6"/>
              </a:solidFill>
              <a:latin typeface="Arial Narrow" panose="020B0606020202030204" pitchFamily="34" charset="0"/>
            </a:rPr>
            <a:t>blueshieldca.com/</a:t>
          </a:r>
          <a:r>
            <a:rPr lang="en-US" sz="1600" kern="1200" dirty="0" err="1">
              <a:solidFill>
                <a:schemeClr val="accent6"/>
              </a:solidFill>
              <a:latin typeface="Arial Narrow" panose="020B0606020202030204" pitchFamily="34" charset="0"/>
            </a:rPr>
            <a:t>nursehelp</a:t>
          </a:r>
          <a:endParaRPr lang="en-US" sz="1600" kern="1200" dirty="0">
            <a:solidFill>
              <a:schemeClr val="accent6"/>
            </a:solidFill>
            <a:latin typeface="Arial Narrow" panose="020B0606020202030204" pitchFamily="34" charset="0"/>
          </a:endParaRPr>
        </a:p>
      </dsp:txBody>
      <dsp:txXfrm>
        <a:off x="5715383" y="2810712"/>
        <a:ext cx="2373921" cy="2155210"/>
      </dsp:txXfrm>
    </dsp:sp>
    <dsp:sp modelId="{AF10FC3D-B2F8-46F1-8AFA-B69AE7960D87}">
      <dsp:nvSpPr>
        <dsp:cNvPr id="0" name=""/>
        <dsp:cNvSpPr/>
      </dsp:nvSpPr>
      <dsp:spPr>
        <a:xfrm>
          <a:off x="5689516" y="331061"/>
          <a:ext cx="2317430" cy="463486"/>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b="1" kern="1200">
              <a:solidFill>
                <a:srgbClr val="FFFFFF"/>
              </a:solidFill>
              <a:latin typeface="Arial Narrow" panose="020B0606020202030204" pitchFamily="34" charset="0"/>
              <a:ea typeface="+mn-ea"/>
              <a:cs typeface="+mn-cs"/>
            </a:rPr>
            <a:t>NurseHelp 24/7</a:t>
          </a:r>
          <a:endParaRPr lang="en-US" sz="2500" b="1" kern="1200" dirty="0">
            <a:solidFill>
              <a:srgbClr val="FFFFFF"/>
            </a:solidFill>
            <a:latin typeface="Arial Narrow" panose="020B0606020202030204" pitchFamily="34" charset="0"/>
            <a:ea typeface="+mn-ea"/>
            <a:cs typeface="+mn-cs"/>
          </a:endParaRPr>
        </a:p>
      </dsp:txBody>
      <dsp:txXfrm>
        <a:off x="5689516" y="331061"/>
        <a:ext cx="2317430" cy="463486"/>
      </dsp:txXfrm>
    </dsp:sp>
    <dsp:sp modelId="{586453E8-3CDA-4B7E-8996-06D11423BA7D}">
      <dsp:nvSpPr>
        <dsp:cNvPr id="0" name=""/>
        <dsp:cNvSpPr/>
      </dsp:nvSpPr>
      <dsp:spPr>
        <a:xfrm>
          <a:off x="8568431" y="794547"/>
          <a:ext cx="0" cy="4171374"/>
        </a:xfrm>
        <a:prstGeom prst="line">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90055E-6034-4073-AA93-E28BBCC75749}">
      <dsp:nvSpPr>
        <dsp:cNvPr id="0" name=""/>
        <dsp:cNvSpPr/>
      </dsp:nvSpPr>
      <dsp:spPr>
        <a:xfrm>
          <a:off x="8605881" y="933593"/>
          <a:ext cx="2246499" cy="1877118"/>
        </a:xfrm>
        <a:prstGeom prst="rect">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02693-14DB-4D76-91CD-31FF872752F6}">
      <dsp:nvSpPr>
        <dsp:cNvPr id="0" name=""/>
        <dsp:cNvSpPr/>
      </dsp:nvSpPr>
      <dsp:spPr>
        <a:xfrm>
          <a:off x="8613417" y="2810712"/>
          <a:ext cx="2335682" cy="21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Virtual Dr. visit</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Prescriptions</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No appointments</a:t>
          </a: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(800) 835-2362</a:t>
          </a:r>
        </a:p>
        <a:p>
          <a:pPr marL="0" lvl="0" indent="0" algn="ctr" defTabSz="889000">
            <a:lnSpc>
              <a:spcPct val="90000"/>
            </a:lnSpc>
            <a:spcBef>
              <a:spcPct val="0"/>
            </a:spcBef>
            <a:spcAft>
              <a:spcPct val="35000"/>
            </a:spcAft>
            <a:buNone/>
          </a:pPr>
          <a:r>
            <a:rPr lang="en-US" sz="2000" u="none" kern="1200" dirty="0">
              <a:solidFill>
                <a:schemeClr val="accent6"/>
              </a:solidFill>
              <a:latin typeface="Arial Narrow" panose="020B0606020202030204" pitchFamily="34" charset="0"/>
            </a:rPr>
            <a:t>teladoc.com/</a:t>
          </a:r>
          <a:r>
            <a:rPr lang="en-US" sz="2000" u="none" kern="1200" dirty="0" err="1">
              <a:solidFill>
                <a:schemeClr val="accent6"/>
              </a:solidFill>
              <a:latin typeface="Arial Narrow" panose="020B0606020202030204" pitchFamily="34" charset="0"/>
            </a:rPr>
            <a:t>bsc</a:t>
          </a:r>
          <a:endParaRPr lang="en-US" sz="2000" u="none" kern="1200" dirty="0">
            <a:solidFill>
              <a:schemeClr val="accent6"/>
            </a:solidFill>
            <a:latin typeface="Arial Narrow" panose="020B0606020202030204" pitchFamily="34" charset="0"/>
          </a:endParaRPr>
        </a:p>
        <a:p>
          <a:pPr marL="0" lvl="0" indent="0" algn="ctr" defTabSz="889000">
            <a:lnSpc>
              <a:spcPct val="90000"/>
            </a:lnSpc>
            <a:spcBef>
              <a:spcPct val="0"/>
            </a:spcBef>
            <a:spcAft>
              <a:spcPct val="35000"/>
            </a:spcAft>
            <a:buNone/>
          </a:pPr>
          <a:r>
            <a:rPr lang="en-US" sz="2000" kern="1200" dirty="0">
              <a:solidFill>
                <a:schemeClr val="accent6"/>
              </a:solidFill>
              <a:latin typeface="Arial Narrow" panose="020B0606020202030204" pitchFamily="34" charset="0"/>
            </a:rPr>
            <a:t>teladoc.com/mobile</a:t>
          </a:r>
        </a:p>
      </dsp:txBody>
      <dsp:txXfrm>
        <a:off x="8613417" y="2810712"/>
        <a:ext cx="2335682" cy="2155210"/>
      </dsp:txXfrm>
    </dsp:sp>
    <dsp:sp modelId="{A1D9F5BA-17F8-4A9C-96A0-9A94888EF5BA}">
      <dsp:nvSpPr>
        <dsp:cNvPr id="0" name=""/>
        <dsp:cNvSpPr/>
      </dsp:nvSpPr>
      <dsp:spPr>
        <a:xfrm>
          <a:off x="8568431" y="331061"/>
          <a:ext cx="2317430" cy="463486"/>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FF"/>
              </a:solidFill>
              <a:latin typeface="Arial Narrow" panose="020B0606020202030204" pitchFamily="34" charset="0"/>
              <a:ea typeface="+mn-ea"/>
              <a:cs typeface="+mn-cs"/>
            </a:rPr>
            <a:t>Teladoc 24/7</a:t>
          </a:r>
        </a:p>
      </dsp:txBody>
      <dsp:txXfrm>
        <a:off x="8568431" y="331061"/>
        <a:ext cx="2317430" cy="463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84F4E-A27B-41DC-8DE3-AEEE2138EC76}">
      <dsp:nvSpPr>
        <dsp:cNvPr id="0" name=""/>
        <dsp:cNvSpPr/>
      </dsp:nvSpPr>
      <dsp:spPr>
        <a:xfrm>
          <a:off x="0" y="15654"/>
          <a:ext cx="4290934" cy="1104480"/>
        </a:xfrm>
        <a:prstGeom prst="roundRect">
          <a:avLst/>
        </a:prstGeom>
        <a:solidFill>
          <a:schemeClr val="tx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Narrow" panose="020B0606020202030204" pitchFamily="34" charset="0"/>
            </a:rPr>
            <a:t>FOR YOURSELF: </a:t>
          </a:r>
          <a:br>
            <a:rPr lang="en-US" sz="2000" b="1" kern="1200" dirty="0">
              <a:latin typeface="Arial Narrow" panose="020B0606020202030204" pitchFamily="34" charset="0"/>
            </a:rPr>
          </a:br>
          <a:r>
            <a:rPr lang="en-US" sz="2000" b="0" kern="1200" dirty="0">
              <a:latin typeface="Arial Narrow" panose="020B0606020202030204" pitchFamily="34" charset="0"/>
            </a:rPr>
            <a:t>L</a:t>
          </a:r>
          <a:r>
            <a:rPr lang="en-US" sz="2000" kern="1200" dirty="0">
              <a:latin typeface="Arial Narrow" panose="020B0606020202030204" pitchFamily="34" charset="0"/>
            </a:rPr>
            <a:t>ife coverage up to 7x your annual earnings or $500,000</a:t>
          </a:r>
        </a:p>
      </dsp:txBody>
      <dsp:txXfrm>
        <a:off x="53916" y="69570"/>
        <a:ext cx="4183102" cy="996648"/>
      </dsp:txXfrm>
    </dsp:sp>
    <dsp:sp modelId="{3E453EF6-344D-4054-B489-8EE0AA90FFFA}">
      <dsp:nvSpPr>
        <dsp:cNvPr id="0" name=""/>
        <dsp:cNvSpPr/>
      </dsp:nvSpPr>
      <dsp:spPr>
        <a:xfrm>
          <a:off x="0" y="1290054"/>
          <a:ext cx="4290934" cy="1104480"/>
        </a:xfrm>
        <a:prstGeom prst="roundRect">
          <a:avLst/>
        </a:prstGeom>
        <a:solidFill>
          <a:schemeClr val="tx1">
            <a:lumMod val="60000"/>
            <a:lumOff val="4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FFFFFF"/>
              </a:solidFill>
              <a:latin typeface="Arial Narrow" panose="020B0606020202030204" pitchFamily="34" charset="0"/>
              <a:ea typeface="+mn-ea"/>
              <a:cs typeface="+mn-cs"/>
            </a:rPr>
            <a:t>FOR SPOUSE: </a:t>
          </a:r>
          <a:br>
            <a:rPr lang="en-US" sz="2000" b="1" kern="1200" dirty="0">
              <a:solidFill>
                <a:srgbClr val="FFFFFF"/>
              </a:solidFill>
              <a:latin typeface="Arial Narrow" panose="020B0606020202030204" pitchFamily="34" charset="0"/>
              <a:ea typeface="+mn-ea"/>
              <a:cs typeface="+mn-cs"/>
            </a:rPr>
          </a:br>
          <a:r>
            <a:rPr lang="en-US" sz="2000" b="0" kern="1200" dirty="0">
              <a:solidFill>
                <a:srgbClr val="FFFFFF"/>
              </a:solidFill>
              <a:latin typeface="Arial Narrow" panose="020B0606020202030204" pitchFamily="34" charset="0"/>
              <a:ea typeface="+mn-ea"/>
              <a:cs typeface="+mn-cs"/>
            </a:rPr>
            <a:t>Life coverage up to 100% of your coverage</a:t>
          </a:r>
        </a:p>
      </dsp:txBody>
      <dsp:txXfrm>
        <a:off x="53916" y="1343970"/>
        <a:ext cx="4183102" cy="996648"/>
      </dsp:txXfrm>
    </dsp:sp>
    <dsp:sp modelId="{14DEE9C7-C115-414D-B59F-EBADC935FFFE}">
      <dsp:nvSpPr>
        <dsp:cNvPr id="0" name=""/>
        <dsp:cNvSpPr/>
      </dsp:nvSpPr>
      <dsp:spPr>
        <a:xfrm>
          <a:off x="0" y="2564454"/>
          <a:ext cx="4290934" cy="1104480"/>
        </a:xfrm>
        <a:prstGeom prst="roundRect">
          <a:avLst/>
        </a:prstGeom>
        <a:solidFill>
          <a:schemeClr val="tx1">
            <a:lumMod val="40000"/>
            <a:lumOff val="6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FFFFFF"/>
              </a:solidFill>
              <a:latin typeface="Arial Narrow" panose="020B0606020202030204" pitchFamily="34" charset="0"/>
              <a:ea typeface="+mn-ea"/>
              <a:cs typeface="+mn-cs"/>
            </a:rPr>
            <a:t>FOR CHILDREN:</a:t>
          </a:r>
          <a:br>
            <a:rPr lang="en-US" sz="2000" b="1" kern="1200" dirty="0">
              <a:solidFill>
                <a:srgbClr val="FFFFFF"/>
              </a:solidFill>
              <a:latin typeface="Arial Narrow" panose="020B0606020202030204" pitchFamily="34" charset="0"/>
              <a:ea typeface="+mn-ea"/>
              <a:cs typeface="+mn-cs"/>
            </a:rPr>
          </a:br>
          <a:r>
            <a:rPr lang="en-US" sz="2000" b="0" kern="1200" dirty="0">
              <a:solidFill>
                <a:srgbClr val="FFFFFF"/>
              </a:solidFill>
              <a:latin typeface="Arial Narrow" panose="020B0606020202030204" pitchFamily="34" charset="0"/>
              <a:ea typeface="+mn-ea"/>
              <a:cs typeface="+mn-cs"/>
            </a:rPr>
            <a:t>Life coverage up to $10,000 per child</a:t>
          </a:r>
        </a:p>
      </dsp:txBody>
      <dsp:txXfrm>
        <a:off x="53916" y="2618370"/>
        <a:ext cx="4183102" cy="996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36106-0164-479F-B418-749EAA287985}">
      <dsp:nvSpPr>
        <dsp:cNvPr id="0" name=""/>
        <dsp:cNvSpPr/>
      </dsp:nvSpPr>
      <dsp:spPr>
        <a:xfrm>
          <a:off x="0" y="0"/>
          <a:ext cx="3284744" cy="2263189"/>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1E8CEC-171A-46AA-974A-2A2A24CFCA5D}">
      <dsp:nvSpPr>
        <dsp:cNvPr id="0" name=""/>
        <dsp:cNvSpPr/>
      </dsp:nvSpPr>
      <dsp:spPr>
        <a:xfrm>
          <a:off x="0" y="2125881"/>
          <a:ext cx="3284744" cy="2355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endParaRPr lang="en-US" sz="1400" b="1" kern="1200" dirty="0">
            <a:solidFill>
              <a:schemeClr val="tx1"/>
            </a:solidFill>
          </a:endParaRPr>
        </a:p>
        <a:p>
          <a:pPr marL="0" lvl="0" indent="0" algn="ctr" defTabSz="622300">
            <a:lnSpc>
              <a:spcPct val="90000"/>
            </a:lnSpc>
            <a:spcBef>
              <a:spcPct val="0"/>
            </a:spcBef>
            <a:spcAft>
              <a:spcPct val="35000"/>
            </a:spcAft>
            <a:buNone/>
          </a:pPr>
          <a:r>
            <a:rPr lang="en-US" sz="2200" b="1" kern="1200" dirty="0" err="1">
              <a:solidFill>
                <a:schemeClr val="tx1"/>
              </a:solidFill>
            </a:rPr>
            <a:t>LifeKeys</a:t>
          </a:r>
          <a:endParaRPr lang="en-US" sz="2200" b="1" kern="1200" dirty="0">
            <a:solidFill>
              <a:schemeClr val="tx1"/>
            </a:solidFill>
          </a:endParaRPr>
        </a:p>
        <a:p>
          <a:pPr marL="0" lvl="0" indent="0" algn="ctr" defTabSz="622300">
            <a:lnSpc>
              <a:spcPct val="90000"/>
            </a:lnSpc>
            <a:spcBef>
              <a:spcPct val="0"/>
            </a:spcBef>
            <a:spcAft>
              <a:spcPct val="35000"/>
            </a:spcAft>
            <a:buNone/>
          </a:pPr>
          <a:r>
            <a:rPr lang="en-US" sz="1800" kern="1200" dirty="0">
              <a:solidFill>
                <a:schemeClr val="tx1"/>
              </a:solidFill>
            </a:rPr>
            <a:t> No matter how well you plan, unexpected challenges arise. When they do, help and support are nearby.  </a:t>
          </a:r>
        </a:p>
      </dsp:txBody>
      <dsp:txXfrm>
        <a:off x="0" y="2125881"/>
        <a:ext cx="3284744" cy="2355948"/>
      </dsp:txXfrm>
    </dsp:sp>
    <dsp:sp modelId="{12B99CAE-E1C6-4B12-B151-14A96EF6F2DE}">
      <dsp:nvSpPr>
        <dsp:cNvPr id="0" name=""/>
        <dsp:cNvSpPr/>
      </dsp:nvSpPr>
      <dsp:spPr>
        <a:xfrm>
          <a:off x="3615427" y="0"/>
          <a:ext cx="3284744" cy="2263189"/>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FDD589-1274-43BD-9CC6-985B29BB2DFB}">
      <dsp:nvSpPr>
        <dsp:cNvPr id="0" name=""/>
        <dsp:cNvSpPr/>
      </dsp:nvSpPr>
      <dsp:spPr>
        <a:xfrm>
          <a:off x="3615427" y="2074320"/>
          <a:ext cx="3284744" cy="240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44525">
            <a:lnSpc>
              <a:spcPct val="90000"/>
            </a:lnSpc>
            <a:spcBef>
              <a:spcPct val="0"/>
            </a:spcBef>
            <a:spcAft>
              <a:spcPct val="35000"/>
            </a:spcAft>
            <a:buNone/>
          </a:pPr>
          <a:endParaRPr lang="en-US" sz="1450" b="1" kern="1200" dirty="0">
            <a:solidFill>
              <a:schemeClr val="tx1"/>
            </a:solidFill>
          </a:endParaRPr>
        </a:p>
        <a:p>
          <a:pPr marL="0" lvl="0" indent="0" algn="ctr" defTabSz="644525">
            <a:lnSpc>
              <a:spcPct val="90000"/>
            </a:lnSpc>
            <a:spcBef>
              <a:spcPct val="0"/>
            </a:spcBef>
            <a:spcAft>
              <a:spcPct val="35000"/>
            </a:spcAft>
            <a:buNone/>
          </a:pPr>
          <a:r>
            <a:rPr lang="en-US" sz="2200" b="1" kern="1200" dirty="0" err="1">
              <a:solidFill>
                <a:schemeClr val="tx1"/>
              </a:solidFill>
            </a:rPr>
            <a:t>FuneralPrep</a:t>
          </a:r>
          <a:endParaRPr lang="en-US" sz="2200" b="1" kern="1200" dirty="0">
            <a:solidFill>
              <a:schemeClr val="tx1"/>
            </a:solidFill>
          </a:endParaRPr>
        </a:p>
        <a:p>
          <a:pPr marL="0" lvl="0" indent="0" algn="ctr" defTabSz="644525">
            <a:lnSpc>
              <a:spcPct val="90000"/>
            </a:lnSpc>
            <a:spcBef>
              <a:spcPct val="0"/>
            </a:spcBef>
            <a:spcAft>
              <a:spcPct val="35000"/>
            </a:spcAft>
            <a:buNone/>
          </a:pPr>
          <a:r>
            <a:rPr lang="en-US" sz="1800" kern="1200" dirty="0">
              <a:solidFill>
                <a:schemeClr val="tx1"/>
              </a:solidFill>
            </a:rPr>
            <a:t>With many details to manage and decisions to make, the funeral planning process can be overwhelming. To help you every step of the way, we provide comprehensive planning services.	</a:t>
          </a:r>
        </a:p>
      </dsp:txBody>
      <dsp:txXfrm>
        <a:off x="3615427" y="2074320"/>
        <a:ext cx="3284744" cy="2407509"/>
      </dsp:txXfrm>
    </dsp:sp>
    <dsp:sp modelId="{A7C884A4-A7EC-4344-822D-11F3531AE136}">
      <dsp:nvSpPr>
        <dsp:cNvPr id="0" name=""/>
        <dsp:cNvSpPr/>
      </dsp:nvSpPr>
      <dsp:spPr>
        <a:xfrm>
          <a:off x="7230855" y="0"/>
          <a:ext cx="3284744" cy="2263189"/>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A0FAC-CCDC-4847-8D74-321B9214F760}">
      <dsp:nvSpPr>
        <dsp:cNvPr id="0" name=""/>
        <dsp:cNvSpPr/>
      </dsp:nvSpPr>
      <dsp:spPr>
        <a:xfrm>
          <a:off x="7230855" y="2162811"/>
          <a:ext cx="3284744" cy="2285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None/>
          </a:pPr>
          <a:endParaRPr lang="en-US" sz="1000" b="1" kern="1200" dirty="0">
            <a:solidFill>
              <a:schemeClr val="tx1"/>
            </a:solidFill>
          </a:endParaRPr>
        </a:p>
        <a:p>
          <a:pPr marL="0" lvl="0" indent="0" algn="ctr" defTabSz="444500">
            <a:lnSpc>
              <a:spcPct val="90000"/>
            </a:lnSpc>
            <a:spcBef>
              <a:spcPct val="0"/>
            </a:spcBef>
            <a:spcAft>
              <a:spcPct val="35000"/>
            </a:spcAft>
            <a:buNone/>
          </a:pPr>
          <a:r>
            <a:rPr lang="en-US" sz="2200" b="1" kern="1200" dirty="0" err="1">
              <a:solidFill>
                <a:schemeClr val="tx1"/>
              </a:solidFill>
            </a:rPr>
            <a:t>TravelConnect</a:t>
          </a:r>
          <a:r>
            <a:rPr lang="en-US" sz="2400" kern="1200" dirty="0">
              <a:solidFill>
                <a:schemeClr val="tx1"/>
              </a:solidFill>
            </a:rPr>
            <a:t> </a:t>
          </a:r>
        </a:p>
        <a:p>
          <a:pPr marL="0" lvl="0" indent="0" algn="ctr" defTabSz="444500">
            <a:lnSpc>
              <a:spcPct val="90000"/>
            </a:lnSpc>
            <a:spcBef>
              <a:spcPct val="0"/>
            </a:spcBef>
            <a:spcAft>
              <a:spcPct val="35000"/>
            </a:spcAft>
            <a:buNone/>
          </a:pPr>
          <a:r>
            <a:rPr lang="en-US" sz="1800" kern="1200" dirty="0">
              <a:solidFill>
                <a:schemeClr val="tx1"/>
              </a:solidFill>
            </a:rPr>
            <a:t>Services offer security and reassurance — helping make travel less stressful. You and your loved ones can count on services 24 hours a day, 7 days a week.</a:t>
          </a:r>
        </a:p>
      </dsp:txBody>
      <dsp:txXfrm>
        <a:off x="7230855" y="2162811"/>
        <a:ext cx="3284744" cy="2285523"/>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70257"/>
          </a:xfrm>
          <a:prstGeom prst="rect">
            <a:avLst/>
          </a:prstGeom>
        </p:spPr>
        <p:txBody>
          <a:bodyPr vert="horz" lIns="93616" tIns="46808" rIns="93616" bIns="46808" rtlCol="0"/>
          <a:lstStyle>
            <a:lvl1pPr algn="l">
              <a:defRPr sz="1200">
                <a:latin typeface="Arial Narrow" panose="020B0606020202030204" pitchFamily="34" charset="0"/>
              </a:defRPr>
            </a:lvl1pPr>
          </a:lstStyle>
          <a:p>
            <a:endParaRPr lang="en-US" dirty="0"/>
          </a:p>
        </p:txBody>
      </p:sp>
      <p:sp>
        <p:nvSpPr>
          <p:cNvPr id="3" name="Date Placeholder 2"/>
          <p:cNvSpPr>
            <a:spLocks noGrp="1"/>
          </p:cNvSpPr>
          <p:nvPr>
            <p:ph type="dt" idx="1"/>
          </p:nvPr>
        </p:nvSpPr>
        <p:spPr>
          <a:xfrm>
            <a:off x="3970938" y="0"/>
            <a:ext cx="3037840" cy="470257"/>
          </a:xfrm>
          <a:prstGeom prst="rect">
            <a:avLst/>
          </a:prstGeom>
        </p:spPr>
        <p:txBody>
          <a:bodyPr vert="horz" lIns="93616" tIns="46808" rIns="93616" bIns="46808" rtlCol="0"/>
          <a:lstStyle>
            <a:lvl1pPr algn="r">
              <a:defRPr sz="1200">
                <a:latin typeface="Arial Narrow" panose="020B0606020202030204" pitchFamily="34" charset="0"/>
              </a:defRPr>
            </a:lvl1pPr>
          </a:lstStyle>
          <a:p>
            <a:fld id="{F3C872C3-12AC-4297-8AE5-AEC2929EE14E}" type="datetimeFigureOut">
              <a:rPr lang="en-US" smtClean="0"/>
              <a:pPr/>
              <a:t>9/21/2023</a:t>
            </a:fld>
            <a:endParaRPr lang="en-US" dirty="0"/>
          </a:p>
        </p:txBody>
      </p:sp>
      <p:sp>
        <p:nvSpPr>
          <p:cNvPr id="4" name="Slide Image Placeholder 3"/>
          <p:cNvSpPr>
            <a:spLocks noGrp="1" noRot="1" noChangeAspect="1"/>
          </p:cNvSpPr>
          <p:nvPr>
            <p:ph type="sldImg" idx="2"/>
          </p:nvPr>
        </p:nvSpPr>
        <p:spPr>
          <a:xfrm>
            <a:off x="695325" y="1171575"/>
            <a:ext cx="5619750" cy="3162300"/>
          </a:xfrm>
          <a:prstGeom prst="rect">
            <a:avLst/>
          </a:prstGeom>
          <a:noFill/>
          <a:ln w="12700">
            <a:solidFill>
              <a:prstClr val="black"/>
            </a:solidFill>
          </a:ln>
        </p:spPr>
        <p:txBody>
          <a:bodyPr vert="horz" lIns="93616" tIns="46808" rIns="93616" bIns="46808" rtlCol="0" anchor="ctr"/>
          <a:lstStyle/>
          <a:p>
            <a:endParaRPr lang="en-US" dirty="0"/>
          </a:p>
        </p:txBody>
      </p:sp>
      <p:sp>
        <p:nvSpPr>
          <p:cNvPr id="5" name="Notes Placeholder 4"/>
          <p:cNvSpPr>
            <a:spLocks noGrp="1"/>
          </p:cNvSpPr>
          <p:nvPr>
            <p:ph type="body" sz="quarter" idx="3"/>
          </p:nvPr>
        </p:nvSpPr>
        <p:spPr>
          <a:xfrm>
            <a:off x="701040" y="4510563"/>
            <a:ext cx="5608320" cy="3690462"/>
          </a:xfrm>
          <a:prstGeom prst="rect">
            <a:avLst/>
          </a:prstGeom>
        </p:spPr>
        <p:txBody>
          <a:bodyPr vert="horz" lIns="93616" tIns="46808" rIns="93616" bIns="4680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02344"/>
            <a:ext cx="3037840" cy="470256"/>
          </a:xfrm>
          <a:prstGeom prst="rect">
            <a:avLst/>
          </a:prstGeom>
        </p:spPr>
        <p:txBody>
          <a:bodyPr vert="horz" lIns="93616" tIns="46808" rIns="93616" bIns="46808" rtlCol="0" anchor="b"/>
          <a:lstStyle>
            <a:lvl1pPr algn="l">
              <a:defRPr sz="1200">
                <a:latin typeface="Arial Narrow" panose="020B0606020202030204" pitchFamily="34" charset="0"/>
              </a:defRPr>
            </a:lvl1pPr>
          </a:lstStyle>
          <a:p>
            <a:endParaRPr lang="en-US" dirty="0"/>
          </a:p>
        </p:txBody>
      </p:sp>
      <p:sp>
        <p:nvSpPr>
          <p:cNvPr id="7" name="Slide Number Placeholder 6"/>
          <p:cNvSpPr>
            <a:spLocks noGrp="1"/>
          </p:cNvSpPr>
          <p:nvPr>
            <p:ph type="sldNum" sz="quarter" idx="5"/>
          </p:nvPr>
        </p:nvSpPr>
        <p:spPr>
          <a:xfrm>
            <a:off x="3970938" y="8902344"/>
            <a:ext cx="3037840" cy="470256"/>
          </a:xfrm>
          <a:prstGeom prst="rect">
            <a:avLst/>
          </a:prstGeom>
        </p:spPr>
        <p:txBody>
          <a:bodyPr vert="horz" lIns="93616" tIns="46808" rIns="93616" bIns="46808" rtlCol="0" anchor="b"/>
          <a:lstStyle>
            <a:lvl1pPr algn="r">
              <a:defRPr sz="1200">
                <a:latin typeface="Arial Narrow" panose="020B0606020202030204" pitchFamily="34" charset="0"/>
              </a:defRPr>
            </a:lvl1pPr>
          </a:lstStyle>
          <a:p>
            <a:fld id="{DE6C1C65-A6B5-436A-8358-0ECA8857E77D}" type="slidenum">
              <a:rPr lang="en-US" smtClean="0"/>
              <a:pPr/>
              <a:t>‹#›</a:t>
            </a:fld>
            <a:endParaRPr lang="en-US" dirty="0"/>
          </a:p>
        </p:txBody>
      </p:sp>
    </p:spTree>
    <p:extLst>
      <p:ext uri="{BB962C8B-B14F-4D97-AF65-F5344CB8AC3E}">
        <p14:creationId xmlns:p14="http://schemas.microsoft.com/office/powerpoint/2010/main" val="165874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Narrow" panose="020B0606020202030204" pitchFamily="34" charset="0"/>
        <a:ea typeface="+mn-ea"/>
        <a:cs typeface="+mn-cs"/>
      </a:defRPr>
    </a:lvl1pPr>
    <a:lvl2pPr marL="457200" algn="l" defTabSz="914400" rtl="0" eaLnBrk="1" latinLnBrk="0" hangingPunct="1">
      <a:defRPr sz="1200" kern="1200">
        <a:solidFill>
          <a:schemeClr val="tx1"/>
        </a:solidFill>
        <a:latin typeface="Arial Narrow" panose="020B0606020202030204" pitchFamily="34" charset="0"/>
        <a:ea typeface="+mn-ea"/>
        <a:cs typeface="+mn-cs"/>
      </a:defRPr>
    </a:lvl2pPr>
    <a:lvl3pPr marL="914400" algn="l" defTabSz="914400" rtl="0" eaLnBrk="1" latinLnBrk="0" hangingPunct="1">
      <a:defRPr sz="1200" kern="1200">
        <a:solidFill>
          <a:schemeClr val="tx1"/>
        </a:solidFill>
        <a:latin typeface="Arial Narrow" panose="020B0606020202030204" pitchFamily="34" charset="0"/>
        <a:ea typeface="+mn-ea"/>
        <a:cs typeface="+mn-cs"/>
      </a:defRPr>
    </a:lvl3pPr>
    <a:lvl4pPr marL="1371600" algn="l" defTabSz="914400" rtl="0" eaLnBrk="1" latinLnBrk="0" hangingPunct="1">
      <a:defRPr sz="1200" kern="1200">
        <a:solidFill>
          <a:schemeClr val="tx1"/>
        </a:solidFill>
        <a:latin typeface="Arial Narrow" panose="020B0606020202030204" pitchFamily="34" charset="0"/>
        <a:ea typeface="+mn-ea"/>
        <a:cs typeface="+mn-cs"/>
      </a:defRPr>
    </a:lvl4pPr>
    <a:lvl5pPr marL="1828800" algn="l" defTabSz="914400" rtl="0" eaLnBrk="1" latinLnBrk="0" hangingPunct="1">
      <a:defRPr sz="12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and welcome to your</a:t>
            </a:r>
            <a:r>
              <a:rPr lang="en-US" baseline="0" dirty="0"/>
              <a:t> overview of the 2024 benefit plans. We know your time is valuable so let’s get started!</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1</a:t>
            </a:fld>
            <a:endParaRPr lang="en-US"/>
          </a:p>
        </p:txBody>
      </p:sp>
    </p:spTree>
    <p:extLst>
      <p:ext uri="{BB962C8B-B14F-4D97-AF65-F5344CB8AC3E}">
        <p14:creationId xmlns:p14="http://schemas.microsoft.com/office/powerpoint/2010/main" val="1958380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get your prescriptions at an in-network pharmacy, the PPO plan has a $10 copay for Tier 1 generic drugs, $20 copay for Tier 2 preferred drugs and a $35 copay for Tier 3 non-preferred drugs.  </a:t>
            </a:r>
          </a:p>
          <a:p>
            <a:endParaRPr lang="en-US" baseline="0" dirty="0"/>
          </a:p>
          <a:p>
            <a:r>
              <a:rPr lang="en-US" baseline="0" dirty="0"/>
              <a:t>You may also set up mail order for prescription drugs at 2 times the cost for a 90-day supply. </a:t>
            </a:r>
          </a:p>
          <a:p>
            <a:endParaRPr lang="en-US" baseline="0" dirty="0"/>
          </a:p>
          <a:p>
            <a:r>
              <a:rPr lang="en-US" baseline="0" dirty="0"/>
              <a:t>Prescriptions are only covered through a contracted pharmacy.  There is no out of network prescription coverage. </a:t>
            </a:r>
          </a:p>
        </p:txBody>
      </p:sp>
      <p:sp>
        <p:nvSpPr>
          <p:cNvPr id="4" name="Slide Number Placeholder 3"/>
          <p:cNvSpPr>
            <a:spLocks noGrp="1"/>
          </p:cNvSpPr>
          <p:nvPr>
            <p:ph type="sldNum" sz="quarter" idx="10"/>
          </p:nvPr>
        </p:nvSpPr>
        <p:spPr/>
        <p:txBody>
          <a:bodyPr/>
          <a:lstStyle/>
          <a:p>
            <a:fld id="{DE6C1C65-A6B5-436A-8358-0ECA8857E77D}" type="slidenum">
              <a:rPr lang="en-US" smtClean="0"/>
              <a:t>10</a:t>
            </a:fld>
            <a:endParaRPr lang="en-US"/>
          </a:p>
        </p:txBody>
      </p:sp>
    </p:spTree>
    <p:extLst>
      <p:ext uri="{BB962C8B-B14F-4D97-AF65-F5344CB8AC3E}">
        <p14:creationId xmlns:p14="http://schemas.microsoft.com/office/powerpoint/2010/main" val="304214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search for an in-network</a:t>
            </a:r>
            <a:r>
              <a:rPr lang="en-US" baseline="0" dirty="0"/>
              <a:t> </a:t>
            </a:r>
            <a:r>
              <a:rPr lang="en-US" dirty="0"/>
              <a:t>doctor on Blue Shield’s website.  You</a:t>
            </a:r>
            <a:r>
              <a:rPr lang="en-US" baseline="0" dirty="0"/>
              <a:t> can search by gender, specialty, language and/or location.  </a:t>
            </a:r>
            <a:r>
              <a:rPr lang="en-US" dirty="0"/>
              <a:t>Each plan has a different network, so be sure to use the correct</a:t>
            </a:r>
            <a:r>
              <a:rPr lang="en-US" baseline="0" dirty="0"/>
              <a:t> link. You can also refer to your benefit guide for the links.                        </a:t>
            </a:r>
            <a:endParaRPr lang="en-US" dirty="0"/>
          </a:p>
          <a:p>
            <a:r>
              <a:rPr lang="en-US" dirty="0"/>
              <a:t>       </a:t>
            </a:r>
          </a:p>
        </p:txBody>
      </p:sp>
      <p:sp>
        <p:nvSpPr>
          <p:cNvPr id="4" name="Slide Number Placeholder 3"/>
          <p:cNvSpPr>
            <a:spLocks noGrp="1"/>
          </p:cNvSpPr>
          <p:nvPr>
            <p:ph type="sldNum" sz="quarter" idx="10"/>
          </p:nvPr>
        </p:nvSpPr>
        <p:spPr/>
        <p:txBody>
          <a:bodyPr/>
          <a:lstStyle/>
          <a:p>
            <a:fld id="{DE6C1C65-A6B5-436A-8358-0ECA8857E77D}" type="slidenum">
              <a:rPr lang="en-US" smtClean="0"/>
              <a:pPr/>
              <a:t>11</a:t>
            </a:fld>
            <a:endParaRPr lang="en-US" dirty="0"/>
          </a:p>
        </p:txBody>
      </p:sp>
    </p:spTree>
    <p:extLst>
      <p:ext uri="{BB962C8B-B14F-4D97-AF65-F5344CB8AC3E}">
        <p14:creationId xmlns:p14="http://schemas.microsoft.com/office/powerpoint/2010/main" val="1440225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must select a PCP for you and any enrolled dependents when you enroll in the Blue Shield HMO plans.  You and your dependents may all have different PCPs.  Make sure you enter the PCP’s name and ID# when enrolling so you will be assigned to your desired doctor.  This is a snap shot of Blue Shield’s website and where you can locate the PCP ID# you will need.</a:t>
            </a:r>
          </a:p>
        </p:txBody>
      </p:sp>
      <p:sp>
        <p:nvSpPr>
          <p:cNvPr id="4" name="Slide Number Placeholder 3"/>
          <p:cNvSpPr>
            <a:spLocks noGrp="1"/>
          </p:cNvSpPr>
          <p:nvPr>
            <p:ph type="sldNum" sz="quarter" idx="10"/>
          </p:nvPr>
        </p:nvSpPr>
        <p:spPr/>
        <p:txBody>
          <a:bodyPr/>
          <a:lstStyle/>
          <a:p>
            <a:fld id="{DE6C1C65-A6B5-436A-8358-0ECA8857E77D}" type="slidenum">
              <a:rPr lang="en-US" smtClean="0"/>
              <a:pPr/>
              <a:t>12</a:t>
            </a:fld>
            <a:endParaRPr lang="en-US" dirty="0"/>
          </a:p>
        </p:txBody>
      </p:sp>
    </p:spTree>
    <p:extLst>
      <p:ext uri="{BB962C8B-B14F-4D97-AF65-F5344CB8AC3E}">
        <p14:creationId xmlns:p14="http://schemas.microsoft.com/office/powerpoint/2010/main" val="3344689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Health Reimbursement Arrangement (HRA) is a tax-free account that you can use to pay for healthcare expenses like your deductible or coinsurance. This tax-free account is 100% funded by San Diego MTS and costs you nothing.  If you enroll in the PPO plan, you will be automatically enrolled and have access to the HRA through Navia.  </a:t>
            </a:r>
          </a:p>
        </p:txBody>
      </p:sp>
      <p:sp>
        <p:nvSpPr>
          <p:cNvPr id="4" name="Slide Number Placeholder 3"/>
          <p:cNvSpPr>
            <a:spLocks noGrp="1"/>
          </p:cNvSpPr>
          <p:nvPr>
            <p:ph type="sldNum" sz="quarter" idx="10"/>
          </p:nvPr>
        </p:nvSpPr>
        <p:spPr/>
        <p:txBody>
          <a:bodyPr/>
          <a:lstStyle/>
          <a:p>
            <a:fld id="{DE6C1C65-A6B5-436A-8358-0ECA8857E77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3642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Arial Narrow" panose="020B0606020202030204" pitchFamily="34" charset="0"/>
                <a:ea typeface="+mn-ea"/>
                <a:cs typeface="+mn-cs"/>
              </a:rPr>
              <a:t>Your HRA provides “first dollar coverage” for expenses — this means your HRA will reimburse you for medical and prescription drug expenses. The employer contributions are shown here</a:t>
            </a:r>
            <a:r>
              <a:rPr lang="en-US" sz="1200" kern="1200" baseline="0" dirty="0">
                <a:solidFill>
                  <a:schemeClr val="tx1"/>
                </a:solidFill>
                <a:effectLst/>
                <a:latin typeface="Arial Narrow" panose="020B0606020202030204" pitchFamily="34" charset="0"/>
                <a:ea typeface="+mn-ea"/>
                <a:cs typeface="+mn-cs"/>
              </a:rPr>
              <a:t> and all HRA funds are available for use on the first day of coverage.</a:t>
            </a:r>
            <a:r>
              <a:rPr lang="en-US" sz="1200" kern="1200" dirty="0">
                <a:solidFill>
                  <a:schemeClr val="tx1"/>
                </a:solidFill>
                <a:effectLst/>
                <a:latin typeface="Arial Narrow" panose="020B0606020202030204" pitchFamily="34" charset="0"/>
                <a:ea typeface="+mn-ea"/>
                <a:cs typeface="+mn-cs"/>
              </a:rPr>
              <a:t> Employer contributions will be prorated if you enroll after January 1</a:t>
            </a:r>
            <a:r>
              <a:rPr lang="en-US" sz="1200" kern="1200" baseline="30000" dirty="0">
                <a:solidFill>
                  <a:schemeClr val="tx1"/>
                </a:solidFill>
                <a:effectLst/>
                <a:latin typeface="Arial Narrow" panose="020B0606020202030204" pitchFamily="34" charset="0"/>
                <a:ea typeface="+mn-ea"/>
                <a:cs typeface="+mn-cs"/>
              </a:rPr>
              <a:t>st</a:t>
            </a:r>
            <a:r>
              <a:rPr lang="en-US" sz="1200" kern="1200" dirty="0">
                <a:solidFill>
                  <a:schemeClr val="tx1"/>
                </a:solidFill>
                <a:effectLst/>
                <a:latin typeface="Arial Narrow" panose="020B0606020202030204" pitchFamily="34" charset="0"/>
                <a:ea typeface="+mn-ea"/>
                <a:cs typeface="+mn-cs"/>
              </a:rPr>
              <a:t>. </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96390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HRA can substantially reduce your healthcare costs in a number of ways.</a:t>
            </a:r>
          </a:p>
          <a:p>
            <a:endParaRPr lang="en-US" baseline="0" dirty="0"/>
          </a:p>
          <a:p>
            <a:r>
              <a:rPr lang="en-US" baseline="0" dirty="0"/>
              <a:t>You can use the company’s contribution to pay for your deductible and other eligible healthcare expenses. On top of that, the money is completely tax-free.  </a:t>
            </a:r>
          </a:p>
          <a:p>
            <a:endParaRPr lang="en-US" baseline="0" dirty="0"/>
          </a:p>
          <a:p>
            <a:r>
              <a:rPr lang="en-US" baseline="0" dirty="0"/>
              <a:t>Your unused balance rolls over to the next year, as long as you continue to work for San Diego MTS and continue to be enrolled in a PPO Plan.  </a:t>
            </a:r>
          </a:p>
          <a:p>
            <a:endParaRPr lang="en-US" baseline="0" dirty="0"/>
          </a:p>
          <a:p>
            <a:r>
              <a:rPr lang="en-US" baseline="0" dirty="0"/>
              <a:t>If you leave the company, you can’t take your balance with you.  Special considerations may be made upon retirement.</a:t>
            </a:r>
          </a:p>
        </p:txBody>
      </p:sp>
      <p:sp>
        <p:nvSpPr>
          <p:cNvPr id="4" name="Slide Number Placeholder 3"/>
          <p:cNvSpPr>
            <a:spLocks noGrp="1"/>
          </p:cNvSpPr>
          <p:nvPr>
            <p:ph type="sldNum" sz="quarter" idx="10"/>
          </p:nvPr>
        </p:nvSpPr>
        <p:spPr/>
        <p:txBody>
          <a:bodyPr/>
          <a:lstStyle/>
          <a:p>
            <a:fld id="{DE6C1C65-A6B5-436A-8358-0ECA8857E77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840720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the two Blue Shield HMO plans, San Diego MTS </a:t>
            </a:r>
            <a:r>
              <a:rPr lang="en-US" baseline="0" dirty="0"/>
              <a:t>provides you with a Kaiser Permanente medical HMO plan.     </a:t>
            </a:r>
          </a:p>
          <a:p>
            <a:endParaRPr lang="en-US" baseline="0" dirty="0"/>
          </a:p>
          <a:p>
            <a:r>
              <a:rPr lang="en-US" baseline="0" dirty="0"/>
              <a:t>With this HMO plan, you must select a primary care provider, referred to as a “PCP” directly with Kaiser after you enroll.  Your PCP will direct your care and any referrals needed within Kaiser.    </a:t>
            </a:r>
          </a:p>
          <a:p>
            <a:endParaRPr lang="en-US" baseline="0" dirty="0"/>
          </a:p>
          <a:p>
            <a:r>
              <a:rPr lang="en-US" baseline="0" dirty="0"/>
              <a:t>The plan has a $20 copay for a PCP and a $20 copay for a specialist.  If you are hospitalized, there is a $250 copay per admit.</a:t>
            </a:r>
          </a:p>
        </p:txBody>
      </p:sp>
      <p:sp>
        <p:nvSpPr>
          <p:cNvPr id="4" name="Slide Number Placeholder 3"/>
          <p:cNvSpPr>
            <a:spLocks noGrp="1"/>
          </p:cNvSpPr>
          <p:nvPr>
            <p:ph type="sldNum" sz="quarter" idx="10"/>
          </p:nvPr>
        </p:nvSpPr>
        <p:spPr/>
        <p:txBody>
          <a:bodyPr/>
          <a:lstStyle/>
          <a:p>
            <a:fld id="{DE6C1C65-A6B5-436A-8358-0ECA8857E77D}" type="slidenum">
              <a:rPr lang="en-US" smtClean="0"/>
              <a:pPr/>
              <a:t>16</a:t>
            </a:fld>
            <a:endParaRPr lang="en-US" dirty="0"/>
          </a:p>
        </p:txBody>
      </p:sp>
    </p:spTree>
    <p:extLst>
      <p:ext uri="{BB962C8B-B14F-4D97-AF65-F5344CB8AC3E}">
        <p14:creationId xmlns:p14="http://schemas.microsoft.com/office/powerpoint/2010/main" val="1473717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you obtain your prescriptions at a Kaiser pharmacy, the HMO plan has a $10 copay for Tier 1 generic drugs and $20 copay for Tier 2 preferred drugs.  </a:t>
            </a:r>
          </a:p>
          <a:p>
            <a:endParaRPr lang="en-US" baseline="0" dirty="0"/>
          </a:p>
          <a:p>
            <a:r>
              <a:rPr lang="en-US" baseline="0" dirty="0"/>
              <a:t>You may also set up mail order for prescription drugs at 2 times the copay for a 100 day supply.  </a:t>
            </a:r>
          </a:p>
        </p:txBody>
      </p:sp>
      <p:sp>
        <p:nvSpPr>
          <p:cNvPr id="4" name="Slide Number Placeholder 3"/>
          <p:cNvSpPr>
            <a:spLocks noGrp="1"/>
          </p:cNvSpPr>
          <p:nvPr>
            <p:ph type="sldNum" sz="quarter" idx="10"/>
          </p:nvPr>
        </p:nvSpPr>
        <p:spPr/>
        <p:txBody>
          <a:bodyPr/>
          <a:lstStyle/>
          <a:p>
            <a:fld id="{DE6C1C65-A6B5-436A-8358-0ECA8857E77D}" type="slidenum">
              <a:rPr lang="en-US" smtClean="0"/>
              <a:t>17</a:t>
            </a:fld>
            <a:endParaRPr lang="en-US"/>
          </a:p>
        </p:txBody>
      </p:sp>
    </p:spTree>
    <p:extLst>
      <p:ext uri="{BB962C8B-B14F-4D97-AF65-F5344CB8AC3E}">
        <p14:creationId xmlns:p14="http://schemas.microsoft.com/office/powerpoint/2010/main" val="428412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search for an Kaiser provider on the Kaiser website, www.kp.org.  You</a:t>
            </a:r>
            <a:r>
              <a:rPr lang="en-US" baseline="0" dirty="0"/>
              <a:t> can search by gender, specialty, language and/or location. </a:t>
            </a:r>
            <a:endParaRPr lang="en-US" dirty="0"/>
          </a:p>
          <a:p>
            <a:r>
              <a:rPr lang="en-US" dirty="0"/>
              <a:t>       </a:t>
            </a:r>
          </a:p>
        </p:txBody>
      </p:sp>
      <p:sp>
        <p:nvSpPr>
          <p:cNvPr id="4" name="Slide Number Placeholder 3"/>
          <p:cNvSpPr>
            <a:spLocks noGrp="1"/>
          </p:cNvSpPr>
          <p:nvPr>
            <p:ph type="sldNum" sz="quarter" idx="10"/>
          </p:nvPr>
        </p:nvSpPr>
        <p:spPr/>
        <p:txBody>
          <a:bodyPr/>
          <a:lstStyle/>
          <a:p>
            <a:fld id="{DE6C1C65-A6B5-436A-8358-0ECA8857E77D}" type="slidenum">
              <a:rPr lang="en-US" smtClean="0"/>
              <a:pPr/>
              <a:t>18</a:t>
            </a:fld>
            <a:endParaRPr lang="en-US" dirty="0"/>
          </a:p>
        </p:txBody>
      </p:sp>
    </p:spTree>
    <p:extLst>
      <p:ext uri="{BB962C8B-B14F-4D97-AF65-F5344CB8AC3E}">
        <p14:creationId xmlns:p14="http://schemas.microsoft.com/office/powerpoint/2010/main" val="3779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of our plans fully cover in-network preventive care. That includes your annual physical exam, well baby care, well woman care, certain routine tests for men and women, and recommended immunizations. Getting an annual checkup helps you set a baseline for your health and can identify health issues before they become serious.</a:t>
            </a:r>
          </a:p>
          <a:p>
            <a:endParaRPr lang="en-US" baseline="0" dirty="0"/>
          </a:p>
          <a:p>
            <a:r>
              <a:rPr lang="en-US" baseline="0" dirty="0"/>
              <a:t>PREVENTIVE CARE checks for disease before you feel sick. It can include physical exams, lab tests, immunizations and prescriptions. You don’t have to pay any out-of-pocket costs for preventive care, as long as it is provided by an in-network provider. Preventive care can help you and your doctor identify problems early before they become serious.</a:t>
            </a:r>
          </a:p>
          <a:p>
            <a:endParaRPr lang="en-US" baseline="0" dirty="0"/>
          </a:p>
          <a:p>
            <a:r>
              <a:rPr lang="en-US" baseline="0" dirty="0"/>
              <a:t>DIAGNOSTIC CARE may also include physical exams, lab tests, immunizations or prescriptions. Services are considered diagnostic care if they are provided to treat a known health issue or to check out symptoms you may be having. When a service is classified as diagnostic care, you will be responsible for paying the deductible, copay or coinsurance.</a:t>
            </a:r>
          </a:p>
          <a:p>
            <a:endParaRPr lang="en-US" baseline="0" dirty="0"/>
          </a:p>
          <a:p>
            <a:r>
              <a:rPr lang="en-US" baseline="0" dirty="0"/>
              <a:t>Both types of care are important for maintaining your health. Understanding the difference will help you avoid surprises around the cost of care.</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19</a:t>
            </a:fld>
            <a:endParaRPr lang="en-US"/>
          </a:p>
        </p:txBody>
      </p:sp>
    </p:spTree>
    <p:extLst>
      <p:ext uri="{BB962C8B-B14F-4D97-AF65-F5344CB8AC3E}">
        <p14:creationId xmlns:p14="http://schemas.microsoft.com/office/powerpoint/2010/main" val="161271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Diego</a:t>
            </a:r>
            <a:r>
              <a:rPr lang="en-US" baseline="0" dirty="0"/>
              <a:t> Metropolitan Transit System’s </a:t>
            </a:r>
            <a:r>
              <a:rPr lang="en-US" dirty="0"/>
              <a:t>plan year runs from January 1</a:t>
            </a:r>
            <a:r>
              <a:rPr lang="en-US" baseline="30000" dirty="0"/>
              <a:t>st</a:t>
            </a:r>
            <a:r>
              <a:rPr lang="en-US" baseline="0" dirty="0"/>
              <a:t> through December 31</a:t>
            </a:r>
            <a:r>
              <a:rPr lang="en-US" baseline="30000" dirty="0"/>
              <a:t>st</a:t>
            </a:r>
            <a:r>
              <a:rPr lang="en-US" baseline="0" dirty="0"/>
              <a:t>.  </a:t>
            </a:r>
            <a:r>
              <a:rPr lang="en-US" dirty="0"/>
              <a:t>Open Enrollment</a:t>
            </a:r>
            <a:r>
              <a:rPr lang="en-US" baseline="0" dirty="0"/>
              <a:t> changes go into effect January 1</a:t>
            </a:r>
            <a:r>
              <a:rPr lang="en-US" baseline="30000" dirty="0"/>
              <a:t>st</a:t>
            </a:r>
            <a:r>
              <a:rPr lang="en-US" baseline="0" dirty="0"/>
              <a:t>.  </a:t>
            </a:r>
          </a:p>
          <a:p>
            <a:endParaRPr lang="en-US" baseline="0" dirty="0"/>
          </a:p>
          <a:p>
            <a:r>
              <a:rPr lang="en-US" baseline="0" dirty="0"/>
              <a:t>If you are a full time new hire your medical benefits go into effect on the first of the month following 60 days from your date of hire.  All other benefits are effective first of the month following 180 days from your date of hire.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are a part time new hire your medical benefits go into effect on the first of the month following 60 days from your date of hire.  Your dental and vision benefits are effective the first of the month following 21 months from your date of hire and all other benefits are effective the first of the month following 24 months from your date of hire.    </a:t>
            </a:r>
          </a:p>
          <a:p>
            <a:endParaRPr lang="en-US" baseline="0" dirty="0"/>
          </a:p>
          <a:p>
            <a:r>
              <a:rPr lang="en-US" baseline="0" dirty="0"/>
              <a:t>Be Prepared, Be Informed, and Be Involved so that you can select the plans that will best fit your needs.   This presentation provides high level benefit information.  For more detailed information, refer to your benefit guide and the </a:t>
            </a:r>
            <a:r>
              <a:rPr lang="en-US" baseline="0" dirty="0" err="1"/>
              <a:t>MyADP</a:t>
            </a:r>
            <a:r>
              <a:rPr lang="en-US" baseline="0" dirty="0"/>
              <a:t> website for specific plan details and summaries.   </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2</a:t>
            </a:fld>
            <a:endParaRPr lang="en-US"/>
          </a:p>
        </p:txBody>
      </p:sp>
    </p:spTree>
    <p:extLst>
      <p:ext uri="{BB962C8B-B14F-4D97-AF65-F5344CB8AC3E}">
        <p14:creationId xmlns:p14="http://schemas.microsoft.com/office/powerpoint/2010/main" val="29867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Take advantage of all the free or low cost services that are available to help you stay or get well.  </a:t>
            </a:r>
          </a:p>
          <a:p>
            <a:endParaRPr lang="en-US" sz="1200" b="0" i="0" u="none" strike="noStrike" kern="1200" baseline="0" dirty="0">
              <a:solidFill>
                <a:schemeClr val="tx1"/>
              </a:solidFill>
              <a:latin typeface="Arial Narrow" panose="020B0606020202030204" pitchFamily="34" charset="0"/>
              <a:ea typeface="+mn-ea"/>
              <a:cs typeface="+mn-cs"/>
            </a:endParaRPr>
          </a:p>
          <a:p>
            <a:r>
              <a:rPr lang="en-US" sz="1200" b="0" i="0" u="none" strike="noStrike" kern="1200" baseline="0" dirty="0" err="1">
                <a:solidFill>
                  <a:schemeClr val="tx1"/>
                </a:solidFill>
                <a:latin typeface="Arial Narrow" panose="020B0606020202030204" pitchFamily="34" charset="0"/>
                <a:ea typeface="+mn-ea"/>
                <a:cs typeface="+mn-cs"/>
              </a:rPr>
              <a:t>LifeReferrals</a:t>
            </a:r>
            <a:r>
              <a:rPr lang="en-US" sz="1200" b="0" i="0" u="none" strike="noStrike" kern="1200" baseline="0" dirty="0">
                <a:solidFill>
                  <a:schemeClr val="tx1"/>
                </a:solidFill>
                <a:latin typeface="Arial Narrow" panose="020B0606020202030204" pitchFamily="34" charset="0"/>
                <a:ea typeface="+mn-ea"/>
                <a:cs typeface="+mn-cs"/>
              </a:rPr>
              <a:t> 24/7 offers convenient support to help you meet life’s challenges. A simple phone call connects you with a team of experienced professionals ready to assist you with a wide range of personal, family and work issues. You can call </a:t>
            </a:r>
            <a:r>
              <a:rPr lang="en-US" sz="1200" b="0" i="0" u="none" strike="noStrike" kern="1200" baseline="0" dirty="0" err="1">
                <a:solidFill>
                  <a:schemeClr val="tx1"/>
                </a:solidFill>
                <a:latin typeface="Arial Narrow" panose="020B0606020202030204" pitchFamily="34" charset="0"/>
                <a:ea typeface="+mn-ea"/>
                <a:cs typeface="+mn-cs"/>
              </a:rPr>
              <a:t>LifeReferrals</a:t>
            </a:r>
            <a:r>
              <a:rPr lang="en-US" sz="1200" b="0" i="0" u="none" strike="noStrike" kern="1200" baseline="0" dirty="0">
                <a:solidFill>
                  <a:schemeClr val="tx1"/>
                </a:solidFill>
                <a:latin typeface="Arial Narrow" panose="020B0606020202030204" pitchFamily="34" charset="0"/>
                <a:ea typeface="+mn-ea"/>
                <a:cs typeface="+mn-cs"/>
              </a:rPr>
              <a:t> 24/7 toll-free, anytime, at (800) 985-2405. You can also find more information online by going to www.lifereferrals.com and entering the access code: </a:t>
            </a:r>
            <a:r>
              <a:rPr lang="en-US" sz="1200" b="0" i="0" u="none" strike="noStrike" kern="1200" baseline="0" dirty="0" err="1">
                <a:solidFill>
                  <a:schemeClr val="tx1"/>
                </a:solidFill>
                <a:latin typeface="Arial Narrow" panose="020B0606020202030204" pitchFamily="34" charset="0"/>
                <a:ea typeface="+mn-ea"/>
                <a:cs typeface="+mn-cs"/>
              </a:rPr>
              <a:t>bsc</a:t>
            </a:r>
            <a:r>
              <a:rPr lang="en-US" sz="1200" b="0" i="0" u="none" strike="noStrike" kern="1200" baseline="0" dirty="0">
                <a:solidFill>
                  <a:schemeClr val="tx1"/>
                </a:solidFill>
                <a:latin typeface="Arial Narrow" panose="020B0606020202030204" pitchFamily="34" charset="0"/>
                <a:ea typeface="+mn-ea"/>
                <a:cs typeface="+mn-cs"/>
              </a:rPr>
              <a:t>.</a:t>
            </a:r>
            <a:endParaRPr lang="en-US" baseline="0" dirty="0"/>
          </a:p>
          <a:p>
            <a:endParaRPr lang="en-US" baseline="0" dirty="0"/>
          </a:p>
          <a:p>
            <a:r>
              <a:rPr lang="en-US" baseline="0" dirty="0"/>
              <a:t>Creating an account on Blue Shield’s website can make managing your healthcare much more convenient. You can get access to your individual benefits information, such as how much of your deductible you’ve met and your claims details. Your plan also has an app, allowing you to get the same information on the go. </a:t>
            </a:r>
            <a:r>
              <a:rPr lang="en-US" sz="1200" b="0" i="0" u="none" strike="noStrike" kern="1200" baseline="0" dirty="0">
                <a:solidFill>
                  <a:schemeClr val="tx1"/>
                </a:solidFill>
                <a:latin typeface="Arial Narrow" panose="020B0606020202030204" pitchFamily="34" charset="0"/>
                <a:ea typeface="+mn-ea"/>
                <a:cs typeface="+mn-cs"/>
              </a:rPr>
              <a:t>From your phone, download the Blue Shield of California mobile app via the App Store or Google Play and click register.  </a:t>
            </a:r>
            <a:endParaRPr lang="en-US" baseline="0" dirty="0"/>
          </a:p>
          <a:p>
            <a:endParaRPr lang="en-US" baseline="0" dirty="0"/>
          </a:p>
          <a:p>
            <a:r>
              <a:rPr lang="en-US" baseline="0" dirty="0"/>
              <a:t>Your health plan has a free 24 hour </a:t>
            </a:r>
            <a:r>
              <a:rPr lang="en-US" baseline="0" dirty="0" err="1"/>
              <a:t>NurseHelp</a:t>
            </a:r>
            <a:r>
              <a:rPr lang="en-US" baseline="0" dirty="0"/>
              <a:t> line you can call to speak with a medical professional who can provide home care tips or advise you on next steps in care.  </a:t>
            </a:r>
            <a:r>
              <a:rPr lang="en-US" sz="1200" b="0" i="0" u="none" strike="noStrike" kern="1200" baseline="0" dirty="0">
                <a:solidFill>
                  <a:schemeClr val="tx1"/>
                </a:solidFill>
                <a:latin typeface="Arial Narrow" panose="020B0606020202030204" pitchFamily="34" charset="0"/>
                <a:ea typeface="+mn-ea"/>
                <a:cs typeface="+mn-cs"/>
              </a:rPr>
              <a:t>Call (877) 304-0504 to talk to a nurse, day or night, or visit blueshieldca.com/</a:t>
            </a:r>
            <a:r>
              <a:rPr lang="en-US" sz="1200" b="0" i="0" u="none" strike="noStrike" kern="1200" baseline="0" dirty="0" err="1">
                <a:solidFill>
                  <a:schemeClr val="tx1"/>
                </a:solidFill>
                <a:latin typeface="Arial Narrow" panose="020B0606020202030204" pitchFamily="34" charset="0"/>
                <a:ea typeface="+mn-ea"/>
                <a:cs typeface="+mn-cs"/>
              </a:rPr>
              <a:t>nursehelp</a:t>
            </a:r>
            <a:r>
              <a:rPr lang="en-US" sz="1200" b="0" i="0" u="none" strike="noStrike" kern="1200" baseline="0" dirty="0">
                <a:solidFill>
                  <a:schemeClr val="tx1"/>
                </a:solidFill>
                <a:latin typeface="Arial Narrow" panose="020B0606020202030204" pitchFamily="34" charset="0"/>
                <a:ea typeface="+mn-ea"/>
                <a:cs typeface="+mn-cs"/>
              </a:rPr>
              <a:t> for an online chat option. </a:t>
            </a:r>
            <a:endParaRPr lang="en-US" baseline="0" dirty="0"/>
          </a:p>
          <a:p>
            <a:endParaRPr lang="en-US" baseline="0" dirty="0"/>
          </a:p>
          <a:p>
            <a:r>
              <a:rPr lang="en-US" b="0" baseline="0" dirty="0" err="1"/>
              <a:t>Teladoc</a:t>
            </a:r>
            <a:r>
              <a:rPr lang="en-US" b="0" baseline="0" dirty="0"/>
              <a:t> lets you arrange a virtual visit through your smart phone, tablet or computer, wherever you are at any time of day or night. You don’t need an appointment.   This service is for minor illnesses and injuries. Don’t use this service if you have a serious condition or a life threatening emergency.</a:t>
            </a:r>
            <a:r>
              <a:rPr lang="en-US" sz="1200" b="0" i="0" u="none" strike="noStrike" kern="1200" baseline="0" dirty="0">
                <a:solidFill>
                  <a:schemeClr val="tx1"/>
                </a:solidFill>
                <a:latin typeface="Arial Narrow" panose="020B0606020202030204" pitchFamily="34" charset="0"/>
                <a:ea typeface="+mn-ea"/>
                <a:cs typeface="+mn-cs"/>
              </a:rPr>
              <a:t> Visit www.teladoc.com/bsc or www.teladoc.com/mobile and complete the required information to set up your account.  You can also call </a:t>
            </a:r>
            <a:r>
              <a:rPr lang="en-US" sz="1200" b="0" i="0" u="none" strike="noStrike" kern="1200" baseline="0" dirty="0" err="1">
                <a:solidFill>
                  <a:schemeClr val="tx1"/>
                </a:solidFill>
                <a:latin typeface="Arial Narrow" panose="020B0606020202030204" pitchFamily="34" charset="0"/>
                <a:ea typeface="+mn-ea"/>
                <a:cs typeface="+mn-cs"/>
              </a:rPr>
              <a:t>Teladoc</a:t>
            </a:r>
            <a:r>
              <a:rPr lang="en-US" sz="1200" b="0" i="0" u="none" strike="noStrike" kern="1200" baseline="0" dirty="0">
                <a:solidFill>
                  <a:schemeClr val="tx1"/>
                </a:solidFill>
                <a:latin typeface="Arial Narrow" panose="020B0606020202030204" pitchFamily="34" charset="0"/>
                <a:ea typeface="+mn-ea"/>
                <a:cs typeface="+mn-cs"/>
              </a:rPr>
              <a:t> at (800) 835-2362 for help.</a:t>
            </a:r>
            <a:endParaRPr lang="en-US" b="0" baseline="0" dirty="0"/>
          </a:p>
          <a:p>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20</a:t>
            </a:fld>
            <a:endParaRPr lang="en-US"/>
          </a:p>
        </p:txBody>
      </p:sp>
    </p:spTree>
    <p:extLst>
      <p:ext uri="{BB962C8B-B14F-4D97-AF65-F5344CB8AC3E}">
        <p14:creationId xmlns:p14="http://schemas.microsoft.com/office/powerpoint/2010/main" val="118077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Shield</a:t>
            </a:r>
            <a:r>
              <a:rPr lang="en-US" baseline="0" dirty="0"/>
              <a:t> and Kaiser both offer access to many wellness programs, challenges, and health-related information to their members.</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21</a:t>
            </a:fld>
            <a:endParaRPr lang="en-US"/>
          </a:p>
        </p:txBody>
      </p:sp>
    </p:spTree>
    <p:extLst>
      <p:ext uri="{BB962C8B-B14F-4D97-AF65-F5344CB8AC3E}">
        <p14:creationId xmlns:p14="http://schemas.microsoft.com/office/powerpoint/2010/main" val="403354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Tap into decades of research and leading technology for a more productive and healthy lifestyle with Blue Shield’s wellness program - </a:t>
            </a:r>
            <a:r>
              <a:rPr lang="en-US" baseline="0" dirty="0" err="1"/>
              <a:t>Wellvolution</a:t>
            </a:r>
            <a:r>
              <a:rPr lang="en-US" baseline="0" dirty="0"/>
              <a:t>.  </a:t>
            </a:r>
            <a:r>
              <a:rPr lang="en-US" dirty="0"/>
              <a:t>  </a:t>
            </a:r>
          </a:p>
          <a:p>
            <a:endParaRPr lang="en-US" dirty="0"/>
          </a:p>
          <a:p>
            <a:r>
              <a:rPr lang="en-US" dirty="0" err="1"/>
              <a:t>Wellvolution</a:t>
            </a:r>
            <a:r>
              <a:rPr lang="en-US" dirty="0"/>
              <a:t> offers the largest curated collection of scientifically-backed apps and programs designed to help you: prevent and reverse disease, sleep better, ditch cigarettes and more!   </a:t>
            </a:r>
          </a:p>
          <a:p>
            <a:endParaRPr lang="en-US" dirty="0"/>
          </a:p>
          <a:p>
            <a:r>
              <a:rPr lang="en-US" dirty="0"/>
              <a:t>To discover your proven path, visit wellvolution.com.</a:t>
            </a:r>
          </a:p>
        </p:txBody>
      </p:sp>
      <p:sp>
        <p:nvSpPr>
          <p:cNvPr id="4" name="Slide Number Placeholder 3"/>
          <p:cNvSpPr>
            <a:spLocks noGrp="1"/>
          </p:cNvSpPr>
          <p:nvPr>
            <p:ph type="sldNum" sz="quarter" idx="10"/>
          </p:nvPr>
        </p:nvSpPr>
        <p:spPr/>
        <p:txBody>
          <a:bodyPr/>
          <a:lstStyle/>
          <a:p>
            <a:fld id="{DE6C1C65-A6B5-436A-8358-0ECA8857E77D}" type="slidenum">
              <a:rPr lang="en-US" smtClean="0"/>
              <a:t>22</a:t>
            </a:fld>
            <a:endParaRPr lang="en-US"/>
          </a:p>
        </p:txBody>
      </p:sp>
    </p:spTree>
    <p:extLst>
      <p:ext uri="{BB962C8B-B14F-4D97-AF65-F5344CB8AC3E}">
        <p14:creationId xmlns:p14="http://schemas.microsoft.com/office/powerpoint/2010/main" val="44551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healthy resources available through</a:t>
            </a:r>
            <a:r>
              <a:rPr lang="en-US" baseline="0" dirty="0"/>
              <a:t> Kaiser.  </a:t>
            </a:r>
            <a:r>
              <a:rPr lang="en-US" dirty="0"/>
              <a:t>Take advantage of these extra perks – from personal health coaching to discounts on alternative medical therapies.  </a:t>
            </a:r>
          </a:p>
        </p:txBody>
      </p:sp>
      <p:sp>
        <p:nvSpPr>
          <p:cNvPr id="4" name="Slide Number Placeholder 3"/>
          <p:cNvSpPr>
            <a:spLocks noGrp="1"/>
          </p:cNvSpPr>
          <p:nvPr>
            <p:ph type="sldNum" sz="quarter" idx="10"/>
          </p:nvPr>
        </p:nvSpPr>
        <p:spPr/>
        <p:txBody>
          <a:bodyPr/>
          <a:lstStyle/>
          <a:p>
            <a:fld id="{DE6C1C65-A6B5-436A-8358-0ECA8857E77D}" type="slidenum">
              <a:rPr lang="en-US" smtClean="0"/>
              <a:pPr/>
              <a:t>23</a:t>
            </a:fld>
            <a:endParaRPr lang="en-US" dirty="0"/>
          </a:p>
        </p:txBody>
      </p:sp>
    </p:spTree>
    <p:extLst>
      <p:ext uri="{BB962C8B-B14F-4D97-AF65-F5344CB8AC3E}">
        <p14:creationId xmlns:p14="http://schemas.microsoft.com/office/powerpoint/2010/main" val="2583516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our medical plans, you have access to dental and vision benefits.</a:t>
            </a:r>
          </a:p>
          <a:p>
            <a:endParaRPr lang="en-US" dirty="0"/>
          </a:p>
          <a:p>
            <a:r>
              <a:rPr lang="en-US" baseline="0" dirty="0"/>
              <a:t>Don’t forget that you can use a healthcare Flexible Spending Account to pay for dental and vision expenses.</a:t>
            </a:r>
          </a:p>
          <a:p>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24</a:t>
            </a:fld>
            <a:endParaRPr lang="en-US"/>
          </a:p>
        </p:txBody>
      </p:sp>
    </p:spTree>
    <p:extLst>
      <p:ext uri="{BB962C8B-B14F-4D97-AF65-F5344CB8AC3E}">
        <p14:creationId xmlns:p14="http://schemas.microsoft.com/office/powerpoint/2010/main" val="2930561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San</a:t>
            </a:r>
            <a:r>
              <a:rPr lang="en-US" baseline="0" dirty="0"/>
              <a:t> Diego </a:t>
            </a:r>
            <a:r>
              <a:rPr lang="en-US" dirty="0"/>
              <a:t>MTS offers two PPO d</a:t>
            </a:r>
            <a:r>
              <a:rPr lang="en-US" baseline="0" dirty="0"/>
              <a:t>ental plans through MetLife.  You will have access to in network providers with MetLife’s PDP Plus Network.  You can look up in network providers at www.metlife.com/dental.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MetLife is a paperless provider so ID cards are not issued. Simply advise your provider that you have MetLife coverage and they will access your policy (and your dependents’, if covered) with your name and Social Security Number. </a:t>
            </a:r>
          </a:p>
          <a:p>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25</a:t>
            </a:fld>
            <a:endParaRPr lang="en-US"/>
          </a:p>
        </p:txBody>
      </p:sp>
    </p:spTree>
    <p:extLst>
      <p:ext uri="{BB962C8B-B14F-4D97-AF65-F5344CB8AC3E}">
        <p14:creationId xmlns:p14="http://schemas.microsoft.com/office/powerpoint/2010/main" val="801080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look at the two MetLife PPO dental plan options.</a:t>
            </a:r>
            <a:r>
              <a:rPr lang="en-US" baseline="0" dirty="0"/>
              <a:t> Preventive services are fully covered with no cost to you under both plans. The High Plan will pay up to the $2,500 annual maximum in benefits, while the Low Plan has a maximum of $1,000. The High Plan also requires participants to pay a smaller percentage of Basic and Major service costs than the Low Plan, after the deductible, and provides an Orthodontia benefit.</a:t>
            </a:r>
            <a:endParaRPr lang="en-US" dirty="0"/>
          </a:p>
          <a:p>
            <a:endParaRPr lang="en-US" baseline="0" dirty="0"/>
          </a:p>
          <a:p>
            <a:r>
              <a:rPr lang="en-US" baseline="0" dirty="0"/>
              <a:t>With a PPO Dental plan you can go to any dentist of your choice.  Staying in-network and seeing a dentist that is contracted with MetLife’s PDP Plus Network will help keep your out of pocket costs down.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Visit www.metlife.com/dental to find participating dental providers.  </a:t>
            </a:r>
            <a:endParaRPr lang="en-US"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26</a:t>
            </a:fld>
            <a:endParaRPr lang="en-US"/>
          </a:p>
        </p:txBody>
      </p:sp>
    </p:spTree>
    <p:extLst>
      <p:ext uri="{BB962C8B-B14F-4D97-AF65-F5344CB8AC3E}">
        <p14:creationId xmlns:p14="http://schemas.microsoft.com/office/powerpoint/2010/main" val="1315072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6163" rtl="0" eaLnBrk="1" fontAlgn="auto" latinLnBrk="0" hangingPunct="1">
              <a:lnSpc>
                <a:spcPct val="100000"/>
              </a:lnSpc>
              <a:spcBef>
                <a:spcPts val="0"/>
              </a:spcBef>
              <a:spcAft>
                <a:spcPts val="0"/>
              </a:spcAft>
              <a:buClrTx/>
              <a:buSzTx/>
              <a:buFontTx/>
              <a:buNone/>
              <a:tabLst/>
              <a:defRPr/>
            </a:pPr>
            <a:r>
              <a:rPr lang="en-US" dirty="0"/>
              <a:t>San Diego MTS offers a PPO vision </a:t>
            </a:r>
            <a:r>
              <a:rPr lang="en-US" baseline="0" dirty="0"/>
              <a:t>plan through MetLife.  You will have access to in network providers contracted with MetLife.  You can look up in network providers at www.metlife.com/vision.  </a:t>
            </a:r>
          </a:p>
          <a:p>
            <a:pPr marL="0" marR="0" lvl="0" indent="0" algn="l" defTabSz="936163" rtl="0" eaLnBrk="1" fontAlgn="auto" latinLnBrk="0" hangingPunct="1">
              <a:lnSpc>
                <a:spcPct val="100000"/>
              </a:lnSpc>
              <a:spcBef>
                <a:spcPts val="0"/>
              </a:spcBef>
              <a:spcAft>
                <a:spcPts val="0"/>
              </a:spcAft>
              <a:buClrTx/>
              <a:buSzTx/>
              <a:buFontTx/>
              <a:buNone/>
              <a:tabLst/>
              <a:defRPr/>
            </a:pPr>
            <a:r>
              <a:rPr lang="en-US" baseline="0" dirty="0"/>
              <a:t>MetLife is a paperless provider so ID cards are not issued. Simply advise your provider that you have MetLife coverage and they will access your policy (and your dependents’, if covered) with your name and Social Security Number. </a:t>
            </a:r>
          </a:p>
          <a:p>
            <a:pPr marL="0" marR="0" lvl="0" indent="0" algn="l" defTabSz="936163" rtl="0" eaLnBrk="1" fontAlgn="auto" latinLnBrk="0" hangingPunct="1">
              <a:lnSpc>
                <a:spcPct val="100000"/>
              </a:lnSpc>
              <a:spcBef>
                <a:spcPts val="0"/>
              </a:spcBef>
              <a:spcAft>
                <a:spcPts val="0"/>
              </a:spcAft>
              <a:buClrTx/>
              <a:buSzTx/>
              <a:buFontTx/>
              <a:buNone/>
              <a:tabLst/>
              <a:defRPr/>
            </a:pPr>
            <a:r>
              <a:rPr lang="en-US" baseline="0" dirty="0"/>
              <a:t>      </a:t>
            </a:r>
          </a:p>
          <a:p>
            <a:pPr defTabSz="936163"/>
            <a:endParaRPr lang="en-US" baseline="0" dirty="0"/>
          </a:p>
        </p:txBody>
      </p:sp>
      <p:sp>
        <p:nvSpPr>
          <p:cNvPr id="4" name="Slide Number Placeholder 3"/>
          <p:cNvSpPr>
            <a:spLocks noGrp="1"/>
          </p:cNvSpPr>
          <p:nvPr>
            <p:ph type="sldNum" sz="quarter" idx="10"/>
          </p:nvPr>
        </p:nvSpPr>
        <p:spPr/>
        <p:txBody>
          <a:bodyPr/>
          <a:lstStyle/>
          <a:p>
            <a:fld id="{DE6C1C65-A6B5-436A-8358-0ECA8857E77D}" type="slidenum">
              <a:rPr lang="en-US" smtClean="0"/>
              <a:t>27</a:t>
            </a:fld>
            <a:endParaRPr lang="en-US"/>
          </a:p>
        </p:txBody>
      </p:sp>
    </p:spTree>
    <p:extLst>
      <p:ext uri="{BB962C8B-B14F-4D97-AF65-F5344CB8AC3E}">
        <p14:creationId xmlns:p14="http://schemas.microsoft.com/office/powerpoint/2010/main" val="3840312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6163" rtl="0" eaLnBrk="1" fontAlgn="auto" latinLnBrk="0" hangingPunct="1">
              <a:lnSpc>
                <a:spcPct val="100000"/>
              </a:lnSpc>
              <a:spcBef>
                <a:spcPts val="0"/>
              </a:spcBef>
              <a:spcAft>
                <a:spcPts val="0"/>
              </a:spcAft>
              <a:buClrTx/>
              <a:buSzTx/>
              <a:buFontTx/>
              <a:buNone/>
              <a:tabLst/>
              <a:defRPr/>
            </a:pPr>
            <a:r>
              <a:rPr lang="en-US" dirty="0"/>
              <a:t>Here is a look at the MetLife</a:t>
            </a:r>
            <a:r>
              <a:rPr lang="en-US" baseline="0" dirty="0"/>
              <a:t> PPO vision </a:t>
            </a:r>
            <a:r>
              <a:rPr lang="en-US" dirty="0"/>
              <a:t>plan.  </a:t>
            </a:r>
          </a:p>
          <a:p>
            <a:pPr marL="0" marR="0" lvl="0" indent="0" algn="l" defTabSz="936163"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6163" rtl="0" eaLnBrk="1" fontAlgn="auto" latinLnBrk="0" hangingPunct="1">
              <a:lnSpc>
                <a:spcPct val="100000"/>
              </a:lnSpc>
              <a:spcBef>
                <a:spcPts val="0"/>
              </a:spcBef>
              <a:spcAft>
                <a:spcPts val="0"/>
              </a:spcAft>
              <a:buClrTx/>
              <a:buSzTx/>
              <a:buFontTx/>
              <a:buNone/>
              <a:tabLst/>
              <a:defRPr/>
            </a:pPr>
            <a:r>
              <a:rPr lang="en-US" dirty="0"/>
              <a:t>With</a:t>
            </a:r>
            <a:r>
              <a:rPr lang="en-US" baseline="0" dirty="0"/>
              <a:t> a PPO vision plan, you will have access to in network providers. </a:t>
            </a:r>
            <a:r>
              <a:rPr lang="en-US" sz="1200" kern="1200" baseline="0" dirty="0">
                <a:solidFill>
                  <a:schemeClr val="tx1"/>
                </a:solidFill>
                <a:effectLst/>
                <a:latin typeface="Arial Narrow" panose="020B0606020202030204" pitchFamily="34" charset="0"/>
                <a:ea typeface="+mn-ea"/>
                <a:cs typeface="+mn-cs"/>
              </a:rPr>
              <a:t>If you see an in network provider your benefit dollars will go further.  With in network providers, you will have no copays for certain services.  </a:t>
            </a:r>
            <a:r>
              <a:rPr lang="en-US" sz="1200" kern="1200" dirty="0">
                <a:solidFill>
                  <a:schemeClr val="tx1"/>
                </a:solidFill>
                <a:effectLst/>
                <a:latin typeface="Arial Narrow" panose="020B0606020202030204" pitchFamily="34" charset="0"/>
                <a:ea typeface="+mn-ea"/>
                <a:cs typeface="+mn-cs"/>
              </a:rPr>
              <a:t>An in network provider will submit a claim directly to MetLife on your behalf.  </a:t>
            </a:r>
            <a:r>
              <a:rPr lang="en-US" baseline="0" dirty="0"/>
              <a:t>You can look up in network providers at www.metlife.com/vision.</a:t>
            </a:r>
          </a:p>
          <a:p>
            <a:pPr marL="0" marR="0" lvl="0" indent="0" algn="l" defTabSz="936163"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6163" rtl="0" eaLnBrk="1" fontAlgn="auto" latinLnBrk="0" hangingPunct="1">
              <a:lnSpc>
                <a:spcPct val="100000"/>
              </a:lnSpc>
              <a:spcBef>
                <a:spcPts val="0"/>
              </a:spcBef>
              <a:spcAft>
                <a:spcPts val="0"/>
              </a:spcAft>
              <a:buClrTx/>
              <a:buSzTx/>
              <a:buFontTx/>
              <a:buNone/>
              <a:tabLst/>
              <a:defRPr/>
            </a:pPr>
            <a:r>
              <a:rPr lang="en-US" baseline="0" dirty="0"/>
              <a:t>With a PPO vision plan you still have the ability to see any vision provider you choose.  If you seek services from an out of network provider, you will be subject to a reimbursement allowance.  Out of network reimbursement allowances only reimburse you for a small amount, so we encourage you to stay in network.  When seeking coverage out of network you may be required to submit a claim to MetLife for reimbursement.                 </a:t>
            </a:r>
          </a:p>
          <a:p>
            <a:pPr defTabSz="936163">
              <a:defRPr/>
            </a:pPr>
            <a:endParaRPr lang="en-US" baseline="0" dirty="0"/>
          </a:p>
        </p:txBody>
      </p:sp>
      <p:sp>
        <p:nvSpPr>
          <p:cNvPr id="4" name="Slide Number Placeholder 3"/>
          <p:cNvSpPr>
            <a:spLocks noGrp="1"/>
          </p:cNvSpPr>
          <p:nvPr>
            <p:ph type="sldNum" sz="quarter" idx="10"/>
          </p:nvPr>
        </p:nvSpPr>
        <p:spPr/>
        <p:txBody>
          <a:bodyPr/>
          <a:lstStyle/>
          <a:p>
            <a:fld id="{DE6C1C65-A6B5-436A-8358-0ECA8857E77D}" type="slidenum">
              <a:rPr lang="en-US" smtClean="0"/>
              <a:t>28</a:t>
            </a:fld>
            <a:endParaRPr lang="en-US"/>
          </a:p>
        </p:txBody>
      </p:sp>
    </p:spTree>
    <p:extLst>
      <p:ext uri="{BB962C8B-B14F-4D97-AF65-F5344CB8AC3E}">
        <p14:creationId xmlns:p14="http://schemas.microsoft.com/office/powerpoint/2010/main" val="3636523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likes to think about a serious accident or illness, but it can happen at any age. Being prepared is the best way to ensure that you and your family will be able to preserve savings and pay for day-to-day living if something happens. Let’s review the plans that</a:t>
            </a:r>
            <a:r>
              <a:rPr lang="en-US" baseline="0" dirty="0"/>
              <a:t> are available to help you be prepared.</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29</a:t>
            </a:fld>
            <a:endParaRPr lang="en-US"/>
          </a:p>
        </p:txBody>
      </p:sp>
    </p:spTree>
    <p:extLst>
      <p:ext uri="{BB962C8B-B14F-4D97-AF65-F5344CB8AC3E}">
        <p14:creationId xmlns:p14="http://schemas.microsoft.com/office/powerpoint/2010/main" val="1700836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change your benefit choices at specific times during the year. </a:t>
            </a:r>
          </a:p>
          <a:p>
            <a:endParaRPr lang="en-US" baseline="0" dirty="0"/>
          </a:p>
          <a:p>
            <a:r>
              <a:rPr lang="en-US" baseline="0" dirty="0"/>
              <a:t>During the Open Enrollment period you can make changes to your benefits, including: switching to a different medical plan; enrolling in a plan you’re not currently enrolled in; adding or dropping dependents, and enrolling in the healthcare and dependent care Flexible Spending Accounts.  </a:t>
            </a:r>
          </a:p>
          <a:p>
            <a:endParaRPr lang="en-US" baseline="0" dirty="0"/>
          </a:p>
          <a:p>
            <a:r>
              <a:rPr lang="en-US" baseline="0" dirty="0"/>
              <a:t>Once Open Enrollment is over, you are not allowed to make changes to your benefits unless you have a qualifying life event like getting married or divorced, or adding a new child to your family.  You have 30 days after your qualifying life event to submit any changes.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3</a:t>
            </a:fld>
            <a:endParaRPr lang="en-US"/>
          </a:p>
        </p:txBody>
      </p:sp>
    </p:spTree>
    <p:extLst>
      <p:ext uri="{BB962C8B-B14F-4D97-AF65-F5344CB8AC3E}">
        <p14:creationId xmlns:p14="http://schemas.microsoft.com/office/powerpoint/2010/main" val="2240843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0" dirty="0">
                <a:solidFill>
                  <a:srgbClr val="000000"/>
                </a:solidFill>
                <a:ea typeface="Times New Roman"/>
                <a:cs typeface="Times New Roman"/>
              </a:rPr>
              <a:t>San Diego</a:t>
            </a:r>
            <a:r>
              <a:rPr lang="en-US" b="0" baseline="0" dirty="0">
                <a:solidFill>
                  <a:srgbClr val="000000"/>
                </a:solidFill>
                <a:ea typeface="Times New Roman"/>
                <a:cs typeface="Times New Roman"/>
              </a:rPr>
              <a:t> MTS </a:t>
            </a:r>
            <a:r>
              <a:rPr lang="en-US" b="0" dirty="0">
                <a:solidFill>
                  <a:srgbClr val="000000"/>
                </a:solidFill>
                <a:ea typeface="Times New Roman"/>
                <a:cs typeface="Times New Roman"/>
              </a:rPr>
              <a:t>pays for Basic Life and Accidental Death &amp; Dismemberment insurance coverage through Lincoln.  Your coverage is a $50,000</a:t>
            </a:r>
            <a:r>
              <a:rPr lang="en-US" b="0" baseline="0" dirty="0">
                <a:solidFill>
                  <a:srgbClr val="000000"/>
                </a:solidFill>
                <a:ea typeface="Times New Roman"/>
                <a:cs typeface="Times New Roman"/>
              </a:rPr>
              <a:t> benefit for full time employees and a $25,000 benefit for part time employees. </a:t>
            </a:r>
          </a:p>
          <a:p>
            <a:pPr>
              <a:lnSpc>
                <a:spcPct val="115000"/>
              </a:lnSpc>
            </a:pPr>
            <a:endParaRPr lang="en-US" b="0" dirty="0">
              <a:solidFill>
                <a:srgbClr val="000000"/>
              </a:solidFill>
              <a:ea typeface="Times New Roman"/>
              <a:cs typeface="Times New Roman"/>
            </a:endParaRPr>
          </a:p>
          <a:p>
            <a:pPr>
              <a:lnSpc>
                <a:spcPct val="115000"/>
              </a:lnSpc>
            </a:pPr>
            <a:r>
              <a:rPr lang="en-US" b="0" dirty="0">
                <a:solidFill>
                  <a:srgbClr val="000000"/>
                </a:solidFill>
                <a:ea typeface="Times New Roman"/>
                <a:cs typeface="Times New Roman"/>
              </a:rPr>
              <a:t>You also have the option to purchase additional Life insurance coverage for yourself and your dependents through Lincoln.</a:t>
            </a:r>
            <a:r>
              <a:rPr lang="en-US" b="0" baseline="0" dirty="0">
                <a:solidFill>
                  <a:srgbClr val="000000"/>
                </a:solidFill>
                <a:ea typeface="Times New Roman"/>
                <a:cs typeface="Times New Roman"/>
              </a:rPr>
              <a:t>  You pay the full cost of this coverage. Your cost will be calculated when you enroll. Depending on the amount you apply for, medical information may be requested by Lincoln prior to approval.</a:t>
            </a:r>
            <a:endParaRPr lang="en-US" b="0" dirty="0">
              <a:effectLst/>
              <a:ea typeface="Times New Roman"/>
              <a:cs typeface="Times New Roman"/>
            </a:endParaRPr>
          </a:p>
        </p:txBody>
      </p:sp>
      <p:sp>
        <p:nvSpPr>
          <p:cNvPr id="4" name="Slide Number Placeholder 3"/>
          <p:cNvSpPr>
            <a:spLocks noGrp="1"/>
          </p:cNvSpPr>
          <p:nvPr>
            <p:ph type="sldNum" sz="quarter" idx="10"/>
          </p:nvPr>
        </p:nvSpPr>
        <p:spPr/>
        <p:txBody>
          <a:bodyPr/>
          <a:lstStyle/>
          <a:p>
            <a:fld id="{DE6C1C65-A6B5-436A-8358-0ECA8857E77D}" type="slidenum">
              <a:rPr lang="en-US" smtClean="0"/>
              <a:t>30</a:t>
            </a:fld>
            <a:endParaRPr lang="en-US"/>
          </a:p>
        </p:txBody>
      </p:sp>
    </p:spTree>
    <p:extLst>
      <p:ext uri="{BB962C8B-B14F-4D97-AF65-F5344CB8AC3E}">
        <p14:creationId xmlns:p14="http://schemas.microsoft.com/office/powerpoint/2010/main" val="345786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Lincoln provides additional value-added benefits.  Life Keys provides support for beneficiaries following a loss as well as help with other important life matters including legal and financial advice.  Funeral Prep is an online portal that provides resources and assistance with at-need-planning and pre-planning.  Travel Connect can assist with trip planning and emergencies during travel.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C1C65-A6B5-436A-8358-0ECA8857E77D}" type="slidenum">
              <a:rPr kumimoji="0" lang="en-US"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4338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Healthcare can be expensive, but you have access to another tool</a:t>
            </a:r>
            <a:r>
              <a:rPr lang="en-US" b="0" u="none" baseline="0" dirty="0"/>
              <a:t> to help you pay for expenses and save on taxes too. It’s called a Flexible Spending Account or FSA. </a:t>
            </a:r>
            <a:r>
              <a:rPr lang="en-US" sz="1200" b="0" u="none" kern="1200" dirty="0" err="1">
                <a:solidFill>
                  <a:schemeClr val="tx1"/>
                </a:solidFill>
                <a:effectLst/>
                <a:latin typeface="Arial Narrow" panose="020B0606020202030204" pitchFamily="34" charset="0"/>
                <a:ea typeface="+mn-ea"/>
                <a:cs typeface="+mn-cs"/>
              </a:rPr>
              <a:t>Navia</a:t>
            </a:r>
            <a:r>
              <a:rPr lang="en-US" sz="1200" b="0" u="none" kern="1200" dirty="0">
                <a:solidFill>
                  <a:schemeClr val="tx1"/>
                </a:solidFill>
                <a:effectLst/>
                <a:latin typeface="Arial Narrow" panose="020B0606020202030204" pitchFamily="34" charset="0"/>
                <a:ea typeface="+mn-ea"/>
                <a:cs typeface="+mn-cs"/>
              </a:rPr>
              <a:t> is the administrator for the FSA plan year.</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361718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Do you wear glasses or contacts? Do you need a lot of expensive dental work? Do you have regular chiropractic or acupuncture visits? The healthcare FSA is perfect for these kinds of expenses.  Our Healthcare FSA, through Navia, allows you to set aside money pre-tax to pay for things like medical copays, prescriptions, and other out-of-pocket expenses, as well as dental and vision expenses. Because you are paying with pre-tax dollars, it’s like an automatic 15-20% savings, or more depending on your tax bracket.</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DE6C1C65-A6B5-436A-8358-0ECA8857E77D}" type="slidenum">
              <a:rPr lang="en-US" smtClean="0"/>
              <a:t>33</a:t>
            </a:fld>
            <a:endParaRPr lang="en-US"/>
          </a:p>
        </p:txBody>
      </p:sp>
    </p:spTree>
    <p:extLst>
      <p:ext uri="{BB962C8B-B14F-4D97-AF65-F5344CB8AC3E}">
        <p14:creationId xmlns:p14="http://schemas.microsoft.com/office/powerpoint/2010/main" val="3489478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For those of you with children under 13, you know how expensive daycare can be.  The Dependent Care FSA helps you save on those unavoidable expenses.</a:t>
            </a:r>
          </a:p>
          <a:p>
            <a:pPr rtl="0" eaLnBrk="1" fontAlgn="auto" latinLnBrk="0" hangingPunct="1"/>
            <a:endParaRPr lang="en-US" sz="1100" dirty="0"/>
          </a:p>
          <a:p>
            <a:pPr marL="175531" indent="-175531">
              <a:buFont typeface="Arial" panose="020B0604020202020204" pitchFamily="34" charset="0"/>
              <a:buChar char="•"/>
            </a:pPr>
            <a:r>
              <a:rPr lang="en-US" sz="1100" dirty="0"/>
              <a:t>You can set aside up to IRS determined maximum per household per year, pre-tax, to pay for daycare expenses that make it possible for you to work, including preschool, summer day camp, before or after school programs, and child or adult daycare.</a:t>
            </a:r>
          </a:p>
          <a:p>
            <a:pPr marL="175531" indent="-175531">
              <a:buFont typeface="Arial" panose="020B0604020202020204" pitchFamily="34" charset="0"/>
              <a:buChar char="•"/>
            </a:pPr>
            <a:r>
              <a:rPr lang="en-US" sz="1100" dirty="0"/>
              <a:t>This account is “use it or lose it” so plan your expenses carefully.</a:t>
            </a:r>
          </a:p>
          <a:p>
            <a:pPr marL="175531" indent="-175531" defTabSz="936163">
              <a:buFont typeface="Arial" panose="020B0604020202020204" pitchFamily="34" charset="0"/>
              <a:buChar char="•"/>
              <a:defRPr/>
            </a:pPr>
            <a:r>
              <a:rPr lang="en-US" sz="1100" dirty="0"/>
              <a:t>Generally speaking, you need to choose between participating in the dependent care FSA or claiming the federal childcare tax credit. Talk to a tax advisor or visit the IRS website to help determine which is the better choice for  you. </a:t>
            </a:r>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DE6C1C65-A6B5-436A-8358-0ECA8857E77D}" type="slidenum">
              <a:rPr lang="en-US" smtClean="0"/>
              <a:t>34</a:t>
            </a:fld>
            <a:endParaRPr lang="en-US"/>
          </a:p>
        </p:txBody>
      </p:sp>
    </p:spTree>
    <p:extLst>
      <p:ext uri="{BB962C8B-B14F-4D97-AF65-F5344CB8AC3E}">
        <p14:creationId xmlns:p14="http://schemas.microsoft.com/office/powerpoint/2010/main" val="225735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Times New Roman"/>
              </a:rPr>
              <a:t>Our </a:t>
            </a:r>
            <a:r>
              <a:rPr lang="en-US" baseline="0" dirty="0">
                <a:solidFill>
                  <a:srgbClr val="000000"/>
                </a:solidFill>
                <a:ea typeface="Times New Roman"/>
                <a:cs typeface="Times New Roman"/>
              </a:rPr>
              <a:t>focus on wellbeing includes the </a:t>
            </a:r>
            <a:r>
              <a:rPr lang="en-US" dirty="0">
                <a:solidFill>
                  <a:srgbClr val="000000"/>
                </a:solidFill>
                <a:ea typeface="Times New Roman"/>
                <a:cs typeface="Times New Roman"/>
              </a:rPr>
              <a:t>Employee Assistance </a:t>
            </a:r>
            <a:r>
              <a:rPr lang="en-US" b="0" dirty="0">
                <a:solidFill>
                  <a:srgbClr val="000000"/>
                </a:solidFill>
                <a:ea typeface="Times New Roman"/>
                <a:cs typeface="Times New Roman"/>
              </a:rPr>
              <a:t>Program through Aetna</a:t>
            </a:r>
            <a:r>
              <a:rPr lang="en-US" b="0" strike="noStrike" dirty="0">
                <a:solidFill>
                  <a:srgbClr val="000000"/>
                </a:solidFill>
                <a:ea typeface="Times New Roman"/>
                <a:cs typeface="Times New Roman"/>
              </a:rPr>
              <a:t>.  </a:t>
            </a:r>
            <a:r>
              <a:rPr lang="en-US" dirty="0">
                <a:solidFill>
                  <a:srgbClr val="000000"/>
                </a:solidFill>
                <a:ea typeface="Times New Roman"/>
                <a:cs typeface="Times New Roman"/>
              </a:rPr>
              <a:t>Sometimes life throws you a curveball or is just a little</a:t>
            </a:r>
            <a:r>
              <a:rPr lang="en-US" baseline="0" dirty="0">
                <a:solidFill>
                  <a:srgbClr val="000000"/>
                </a:solidFill>
                <a:ea typeface="Times New Roman"/>
                <a:cs typeface="Times New Roman"/>
              </a:rPr>
              <a:t> more complicated than usual. </a:t>
            </a:r>
            <a:r>
              <a:rPr lang="en-US" dirty="0">
                <a:solidFill>
                  <a:srgbClr val="000000"/>
                </a:solidFill>
                <a:ea typeface="Times New Roman"/>
                <a:cs typeface="Times New Roman"/>
              </a:rPr>
              <a:t>The EAP </a:t>
            </a:r>
            <a:r>
              <a:rPr lang="en-US" b="0" strike="noStrike" dirty="0">
                <a:solidFill>
                  <a:srgbClr val="000000"/>
                </a:solidFill>
                <a:ea typeface="Times New Roman"/>
                <a:cs typeface="Times New Roman"/>
              </a:rPr>
              <a:t>can lend a helping hand in referring you</a:t>
            </a:r>
            <a:r>
              <a:rPr lang="en-US" b="0" strike="noStrike" baseline="0" dirty="0">
                <a:solidFill>
                  <a:srgbClr val="000000"/>
                </a:solidFill>
                <a:ea typeface="Times New Roman"/>
                <a:cs typeface="Times New Roman"/>
              </a:rPr>
              <a:t> to services you need</a:t>
            </a:r>
            <a:r>
              <a:rPr lang="en-US" b="0" dirty="0">
                <a:solidFill>
                  <a:srgbClr val="000000"/>
                </a:solidFill>
                <a:ea typeface="Times New Roman"/>
                <a:cs typeface="Times New Roman"/>
              </a:rPr>
              <a:t>. </a:t>
            </a:r>
          </a:p>
          <a:p>
            <a:pPr>
              <a:lnSpc>
                <a:spcPct val="115000"/>
              </a:lnSpc>
            </a:pPr>
            <a:endParaRPr lang="en-US" b="0" dirty="0">
              <a:solidFill>
                <a:srgbClr val="000000"/>
              </a:solidFill>
              <a:ea typeface="Times New Roman"/>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dirty="0">
                <a:solidFill>
                  <a:srgbClr val="000000"/>
                </a:solidFill>
                <a:ea typeface="Times New Roman"/>
                <a:cs typeface="Times New Roman"/>
              </a:rPr>
              <a:t>All employees are automatically eligible on their first day of employment. </a:t>
            </a:r>
            <a:r>
              <a:rPr lang="en-US" b="0" dirty="0">
                <a:solidFill>
                  <a:srgbClr val="000000"/>
                </a:solidFill>
                <a:ea typeface="Times New Roman"/>
                <a:cs typeface="Times New Roman"/>
              </a:rPr>
              <a:t>The EAP entitles you and your household members to no cost, short-term counseling services as well as access to an informational website at </a:t>
            </a:r>
            <a:r>
              <a:rPr lang="en-US" b="0" u="sng" dirty="0">
                <a:solidFill>
                  <a:srgbClr val="000000"/>
                </a:solidFill>
                <a:ea typeface="Times New Roman"/>
                <a:cs typeface="Times New Roman"/>
              </a:rPr>
              <a:t>resourcesforliving.com. </a:t>
            </a:r>
          </a:p>
          <a:p>
            <a:pPr>
              <a:lnSpc>
                <a:spcPct val="115000"/>
              </a:lnSpc>
            </a:pPr>
            <a:endParaRPr lang="en-US" b="0" dirty="0">
              <a:solidFill>
                <a:srgbClr val="000000"/>
              </a:solidFill>
              <a:ea typeface="Times New Roman"/>
              <a:cs typeface="Times New Roman"/>
            </a:endParaRPr>
          </a:p>
          <a:p>
            <a:pPr>
              <a:lnSpc>
                <a:spcPct val="115000"/>
              </a:lnSpc>
            </a:pPr>
            <a:r>
              <a:rPr lang="en-US" dirty="0">
                <a:solidFill>
                  <a:srgbClr val="000000"/>
                </a:solidFill>
                <a:ea typeface="Times New Roman"/>
                <a:cs typeface="Times New Roman"/>
              </a:rPr>
              <a:t>This service is entirely confidential.  </a:t>
            </a:r>
            <a:endParaRPr lang="en-US" dirty="0">
              <a:effectLst/>
              <a:ea typeface="Times New Roman"/>
              <a:cs typeface="Times New Roman"/>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C1C65-A6B5-436A-8358-0ECA8857E77D}" type="slidenum">
              <a:rPr kumimoji="0" lang="en-US"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59170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a:t>
            </a:r>
            <a:r>
              <a:rPr lang="en-US" baseline="0" dirty="0"/>
              <a:t> just about wraps everything up.  Next we’ll talk about what you need to do.</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651929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 look at your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Consider your benefit needs for the 2024 plan year.  Review the benefit materials and complete your benefits enrollment online at my.adp.com.</a:t>
            </a:r>
          </a:p>
          <a:p>
            <a:r>
              <a:rPr lang="en-US" baseline="0" dirty="0"/>
              <a:t>All benefits other than FSA benefits will roll over, though we encourage employees to review their elections and save and/or print an updated confirmation statement for their records during this window.</a:t>
            </a:r>
          </a:p>
          <a:p>
            <a:r>
              <a:rPr lang="en-US" baseline="0" dirty="0"/>
              <a:t>If you want FSA benefits for 2024, you MUST make elections during the Open Enrollment period. Your current FSA elections will NOT carry over to 2024. </a:t>
            </a:r>
          </a:p>
          <a:p>
            <a:r>
              <a:rPr lang="en-US" baseline="0" dirty="0"/>
              <a:t>For more detailed information on any of the available plans, refer to your benefit guide, the </a:t>
            </a:r>
            <a:r>
              <a:rPr lang="en-US" baseline="0" dirty="0" err="1"/>
              <a:t>MyADP</a:t>
            </a:r>
            <a:r>
              <a:rPr lang="en-US" baseline="0" dirty="0"/>
              <a:t> website, or reach out to HR for specific plan details and summaries.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C1C65-A6B5-436A-8358-0ECA8857E77D}" type="slidenum">
              <a:rPr kumimoji="0" lang="en-US"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320337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a:t>
            </a:r>
            <a:r>
              <a:rPr lang="en-US" dirty="0"/>
              <a:t> for your time!</a:t>
            </a:r>
          </a:p>
        </p:txBody>
      </p:sp>
      <p:sp>
        <p:nvSpPr>
          <p:cNvPr id="4" name="Slide Number Placeholder 3"/>
          <p:cNvSpPr>
            <a:spLocks noGrp="1"/>
          </p:cNvSpPr>
          <p:nvPr>
            <p:ph type="sldNum" sz="quarter" idx="10"/>
          </p:nvPr>
        </p:nvSpPr>
        <p:spPr/>
        <p:txBody>
          <a:bodyPr/>
          <a:lstStyle/>
          <a:p>
            <a:fld id="{DE6C1C65-A6B5-436A-8358-0ECA8857E77D}" type="slidenum">
              <a:rPr lang="en-US" smtClean="0"/>
              <a:t>38</a:t>
            </a:fld>
            <a:endParaRPr lang="en-US"/>
          </a:p>
        </p:txBody>
      </p:sp>
    </p:spTree>
    <p:extLst>
      <p:ext uri="{BB962C8B-B14F-4D97-AF65-F5344CB8AC3E}">
        <p14:creationId xmlns:p14="http://schemas.microsoft.com/office/powerpoint/2010/main" val="17276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a reminder -- here’s who you can cover under your medical, dental, vision and dependent eligible voluntary benefit plans:</a:t>
            </a:r>
            <a:br>
              <a:rPr lang="en-US" baseline="0" dirty="0"/>
            </a:br>
            <a:endParaRPr lang="en-US" baseline="0" dirty="0"/>
          </a:p>
          <a:p>
            <a:pPr marL="175531" indent="-175531">
              <a:buFont typeface="Arial" panose="020B0604020202020204" pitchFamily="34" charset="0"/>
              <a:buChar char="•"/>
            </a:pPr>
            <a:r>
              <a:rPr lang="en-US" baseline="0" dirty="0"/>
              <a:t>You are eligible if you are in a benefits eligible position or work at least 30 hours per week</a:t>
            </a:r>
          </a:p>
          <a:p>
            <a:pPr marL="175531" indent="-175531">
              <a:buFont typeface="Arial" panose="020B0604020202020204" pitchFamily="34" charset="0"/>
              <a:buChar char="•"/>
            </a:pPr>
            <a:r>
              <a:rPr lang="en-US" baseline="0" dirty="0"/>
              <a:t>You can cover your spouse or registered domestic partner </a:t>
            </a:r>
          </a:p>
          <a:p>
            <a:pPr marL="175531" indent="-175531">
              <a:buFont typeface="Arial" panose="020B0604020202020204" pitchFamily="34" charset="0"/>
              <a:buChar char="•"/>
            </a:pPr>
            <a:r>
              <a:rPr lang="en-US" baseline="0" dirty="0"/>
              <a:t>You can cover your children up to age 26.   </a:t>
            </a:r>
          </a:p>
          <a:p>
            <a:pPr marL="175531" indent="-175531">
              <a:buFont typeface="Arial" panose="020B0604020202020204" pitchFamily="34" charset="0"/>
              <a:buChar char="•"/>
            </a:pPr>
            <a:r>
              <a:rPr lang="en-US" baseline="0" dirty="0"/>
              <a:t>You can cover children over age 26 if they are disabled and are your tax dependents.</a:t>
            </a:r>
          </a:p>
          <a:p>
            <a:pPr marL="175531" indent="-175531">
              <a:buFont typeface="Arial" panose="020B0604020202020204" pitchFamily="34" charset="0"/>
              <a:buChar char="•"/>
            </a:pPr>
            <a:r>
              <a:rPr lang="en-US" baseline="0" dirty="0"/>
              <a:t>You can cover other children as required by court-ordered child support.</a:t>
            </a:r>
          </a:p>
        </p:txBody>
      </p:sp>
      <p:sp>
        <p:nvSpPr>
          <p:cNvPr id="4" name="Slide Number Placeholder 3"/>
          <p:cNvSpPr>
            <a:spLocks noGrp="1"/>
          </p:cNvSpPr>
          <p:nvPr>
            <p:ph type="sldNum" sz="quarter" idx="10"/>
          </p:nvPr>
        </p:nvSpPr>
        <p:spPr/>
        <p:txBody>
          <a:bodyPr/>
          <a:lstStyle/>
          <a:p>
            <a:fld id="{DE6C1C65-A6B5-436A-8358-0ECA8857E77D}" type="slidenum">
              <a:rPr lang="en-US" smtClean="0"/>
              <a:t>4</a:t>
            </a:fld>
            <a:endParaRPr lang="en-US"/>
          </a:p>
        </p:txBody>
      </p:sp>
    </p:spTree>
    <p:extLst>
      <p:ext uri="{BB962C8B-B14F-4D97-AF65-F5344CB8AC3E}">
        <p14:creationId xmlns:p14="http://schemas.microsoft.com/office/powerpoint/2010/main" val="308773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medical plan choices.   </a:t>
            </a:r>
          </a:p>
        </p:txBody>
      </p:sp>
      <p:sp>
        <p:nvSpPr>
          <p:cNvPr id="4" name="Slide Number Placeholder 3"/>
          <p:cNvSpPr>
            <a:spLocks noGrp="1"/>
          </p:cNvSpPr>
          <p:nvPr>
            <p:ph type="sldNum" sz="quarter" idx="10"/>
          </p:nvPr>
        </p:nvSpPr>
        <p:spPr/>
        <p:txBody>
          <a:bodyPr/>
          <a:lstStyle/>
          <a:p>
            <a:fld id="{DE6C1C65-A6B5-436A-8358-0ECA8857E77D}" type="slidenum">
              <a:rPr lang="en-US" smtClean="0"/>
              <a:t>5</a:t>
            </a:fld>
            <a:endParaRPr lang="en-US"/>
          </a:p>
        </p:txBody>
      </p:sp>
    </p:spTree>
    <p:extLst>
      <p:ext uri="{BB962C8B-B14F-4D97-AF65-F5344CB8AC3E}">
        <p14:creationId xmlns:p14="http://schemas.microsoft.com/office/powerpoint/2010/main" val="646670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Diego MTS</a:t>
            </a:r>
            <a:r>
              <a:rPr lang="en-US" baseline="0" dirty="0"/>
              <a:t> </a:t>
            </a:r>
            <a:r>
              <a:rPr lang="en-US" dirty="0"/>
              <a:t>offers three medical plans</a:t>
            </a:r>
            <a:r>
              <a:rPr lang="en-US" baseline="0" dirty="0"/>
              <a:t> through Blue Shield.  Two HMO plans and one PPO plan.  Additionally, San Diego MTS offers one HMO plan through Kaiser.</a:t>
            </a:r>
          </a:p>
          <a:p>
            <a:endParaRPr lang="en-US" baseline="0" dirty="0"/>
          </a:p>
          <a:p>
            <a:r>
              <a:rPr lang="en-US" baseline="0" dirty="0"/>
              <a:t>You’ll learn more about the plan features as we move through this presentation. </a:t>
            </a:r>
          </a:p>
          <a:p>
            <a:endParaRPr lang="en-US" baseline="0" dirty="0"/>
          </a:p>
          <a:p>
            <a:r>
              <a:rPr lang="en-US" baseline="0" dirty="0"/>
              <a:t>You can find out more about the plans, search for doctors, and create your own personal account on www.blueshieldca.com or www.kp.org.</a:t>
            </a:r>
            <a:endParaRPr lang="en-US" dirty="0"/>
          </a:p>
        </p:txBody>
      </p:sp>
      <p:sp>
        <p:nvSpPr>
          <p:cNvPr id="4" name="Slide Number Placeholder 3"/>
          <p:cNvSpPr>
            <a:spLocks noGrp="1"/>
          </p:cNvSpPr>
          <p:nvPr>
            <p:ph type="sldNum" sz="quarter" idx="10"/>
          </p:nvPr>
        </p:nvSpPr>
        <p:spPr/>
        <p:txBody>
          <a:bodyPr/>
          <a:lstStyle/>
          <a:p>
            <a:fld id="{DE6C1C65-A6B5-436A-8358-0ECA8857E77D}" type="slidenum">
              <a:rPr lang="en-US" smtClean="0"/>
              <a:t>6</a:t>
            </a:fld>
            <a:endParaRPr lang="en-US"/>
          </a:p>
        </p:txBody>
      </p:sp>
    </p:spTree>
    <p:extLst>
      <p:ext uri="{BB962C8B-B14F-4D97-AF65-F5344CB8AC3E}">
        <p14:creationId xmlns:p14="http://schemas.microsoft.com/office/powerpoint/2010/main" val="2803952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San Diego MTS </a:t>
            </a:r>
            <a:r>
              <a:rPr lang="en-US" baseline="0" dirty="0"/>
              <a:t>provides you with two Blue Shield HMO plan options.  The Trio HMO is a narrow network, which allows access to Scripps medical group and Mercy Physicians Group only, while the Access+ HMO includes access to all Blue Shield HMO contracted medical groups – for example, Scripps, Sharp Rees </a:t>
            </a:r>
            <a:r>
              <a:rPr lang="en-US" baseline="0" dirty="0" err="1"/>
              <a:t>Stealy</a:t>
            </a:r>
            <a:r>
              <a:rPr lang="en-US" baseline="0" dirty="0"/>
              <a:t>, Sharp Community, UCSD, Arch Health Partners and more.    </a:t>
            </a:r>
          </a:p>
          <a:p>
            <a:endParaRPr lang="en-US" baseline="0" dirty="0"/>
          </a:p>
          <a:p>
            <a:r>
              <a:rPr lang="en-US" baseline="0" dirty="0"/>
              <a:t>With a Blue Shield HMO plan, you must select a primary care provider, referred to as a “PCP”.  Your PCP will direct your care and any referrals needed within the medical group.    </a:t>
            </a:r>
          </a:p>
          <a:p>
            <a:endParaRPr lang="en-US" baseline="0" dirty="0"/>
          </a:p>
          <a:p>
            <a:r>
              <a:rPr lang="en-US" baseline="0" dirty="0"/>
              <a:t>The HMO plans both have a $20 copay for a PCP and a $20 copay for a specialist.  However, you will see there are differences in cost if you are hospitalized, the copay is $500 per admit on the Trio HMO, or $250 per admit on the Access+ HMO.</a:t>
            </a:r>
          </a:p>
        </p:txBody>
      </p:sp>
      <p:sp>
        <p:nvSpPr>
          <p:cNvPr id="4" name="Slide Number Placeholder 3"/>
          <p:cNvSpPr>
            <a:spLocks noGrp="1"/>
          </p:cNvSpPr>
          <p:nvPr>
            <p:ph type="sldNum" sz="quarter" idx="10"/>
          </p:nvPr>
        </p:nvSpPr>
        <p:spPr/>
        <p:txBody>
          <a:bodyPr/>
          <a:lstStyle/>
          <a:p>
            <a:fld id="{DE6C1C65-A6B5-436A-8358-0ECA8857E77D}" type="slidenum">
              <a:rPr lang="en-US" smtClean="0"/>
              <a:t>7</a:t>
            </a:fld>
            <a:endParaRPr lang="en-US"/>
          </a:p>
        </p:txBody>
      </p:sp>
    </p:spTree>
    <p:extLst>
      <p:ext uri="{BB962C8B-B14F-4D97-AF65-F5344CB8AC3E}">
        <p14:creationId xmlns:p14="http://schemas.microsoft.com/office/powerpoint/2010/main" val="339723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get your prescriptions at a pharmacy, the HMO plans have a $10 copay for Tier 1 generic drugs, $20 copay for Tier 2 preferred drugs and a $50 copay for Tier 3 non-preferred drugs. </a:t>
            </a:r>
          </a:p>
          <a:p>
            <a:endParaRPr lang="en-US" baseline="0" dirty="0"/>
          </a:p>
          <a:p>
            <a:r>
              <a:rPr lang="en-US" baseline="0" dirty="0"/>
              <a:t>You may also set up mail order for prescription drugs at 2 times the copay for a 90 day supply.</a:t>
            </a:r>
          </a:p>
        </p:txBody>
      </p:sp>
      <p:sp>
        <p:nvSpPr>
          <p:cNvPr id="4" name="Slide Number Placeholder 3"/>
          <p:cNvSpPr>
            <a:spLocks noGrp="1"/>
          </p:cNvSpPr>
          <p:nvPr>
            <p:ph type="sldNum" sz="quarter" idx="10"/>
          </p:nvPr>
        </p:nvSpPr>
        <p:spPr/>
        <p:txBody>
          <a:bodyPr/>
          <a:lstStyle/>
          <a:p>
            <a:fld id="{DE6C1C65-A6B5-436A-8358-0ECA8857E77D}" type="slidenum">
              <a:rPr lang="en-US" smtClean="0"/>
              <a:t>8</a:t>
            </a:fld>
            <a:endParaRPr lang="en-US"/>
          </a:p>
        </p:txBody>
      </p:sp>
    </p:spTree>
    <p:extLst>
      <p:ext uri="{BB962C8B-B14F-4D97-AF65-F5344CB8AC3E}">
        <p14:creationId xmlns:p14="http://schemas.microsoft.com/office/powerpoint/2010/main" val="224223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Diego MTS </a:t>
            </a:r>
            <a:r>
              <a:rPr lang="en-US" baseline="0" dirty="0"/>
              <a:t>also provides a Blue Shield PPO plan option.  </a:t>
            </a:r>
          </a:p>
          <a:p>
            <a:endParaRPr lang="en-US" baseline="0" dirty="0"/>
          </a:p>
          <a:p>
            <a:r>
              <a:rPr lang="en-US" baseline="0" dirty="0"/>
              <a:t>A PPO plan allows you the freedom to see any provider you choose.  You will pay less out of pocket if you see a Blue Shield in-network contracted provider.    </a:t>
            </a:r>
          </a:p>
          <a:p>
            <a:endParaRPr lang="en-US" baseline="0" dirty="0"/>
          </a:p>
          <a:p>
            <a:r>
              <a:rPr lang="en-US" baseline="0" dirty="0"/>
              <a:t>The PPO plan has an in-network deductible of $500 for an individual and $1,500 for a family.  This plan has an embedded deductible, which means that even if you’re enrolled as a family, an individual will only need to satisfy the individual deductible before the plan begins paying for services for that individual.</a:t>
            </a:r>
          </a:p>
          <a:p>
            <a:endParaRPr lang="en-US" baseline="0" dirty="0"/>
          </a:p>
          <a:p>
            <a:r>
              <a:rPr lang="en-US" baseline="0" dirty="0"/>
              <a:t>On this PPO plan, there is a $20 copay for a PCP and a $20 copay for a specialist.  If you are hospitalized, you pay an in-network co-insurance of 20% after your deductible. </a:t>
            </a:r>
          </a:p>
        </p:txBody>
      </p:sp>
      <p:sp>
        <p:nvSpPr>
          <p:cNvPr id="4" name="Slide Number Placeholder 3"/>
          <p:cNvSpPr>
            <a:spLocks noGrp="1"/>
          </p:cNvSpPr>
          <p:nvPr>
            <p:ph type="sldNum" sz="quarter" idx="10"/>
          </p:nvPr>
        </p:nvSpPr>
        <p:spPr/>
        <p:txBody>
          <a:bodyPr/>
          <a:lstStyle/>
          <a:p>
            <a:fld id="{DE6C1C65-A6B5-436A-8358-0ECA8857E77D}" type="slidenum">
              <a:rPr lang="en-US" smtClean="0"/>
              <a:t>9</a:t>
            </a:fld>
            <a:endParaRPr lang="en-US"/>
          </a:p>
        </p:txBody>
      </p:sp>
    </p:spTree>
    <p:extLst>
      <p:ext uri="{BB962C8B-B14F-4D97-AF65-F5344CB8AC3E}">
        <p14:creationId xmlns:p14="http://schemas.microsoft.com/office/powerpoint/2010/main" val="386175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65E1C2-281F-4B08-911D-1911AD65E305}"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40011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65E1C2-281F-4B08-911D-1911AD65E305}"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11"/>
          </p:nvPr>
        </p:nvSpPr>
        <p:spPr/>
        <p:txBody>
          <a:bodyPr/>
          <a:lstStyle/>
          <a:p>
            <a:endParaRPr lang="en-US">
              <a:solidFill>
                <a:srgbClr val="4069B2"/>
              </a:solidFill>
            </a:endParaRP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844218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4A998-9D57-4B89-A007-B43B3A4B433A}"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11"/>
          </p:nvPr>
        </p:nvSpPr>
        <p:spPr/>
        <p:txBody>
          <a:bodyPr/>
          <a:lstStyle/>
          <a:p>
            <a:endParaRPr lang="en-US">
              <a:solidFill>
                <a:srgbClr val="4069B2"/>
              </a:solidFill>
            </a:endParaRP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54244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4097795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DE0AEC-BD18-43BD-B5CF-19F8E6322F73}" type="datetime1">
              <a:rPr lang="en-US" smtClean="0">
                <a:solidFill>
                  <a:srgbClr val="4069B2"/>
                </a:solidFill>
              </a:rPr>
              <a:pPr/>
              <a:t>9/21/2023</a:t>
            </a:fld>
            <a:endParaRPr lang="en-US">
              <a:solidFill>
                <a:srgbClr val="4069B2"/>
              </a:solidFill>
            </a:endParaRPr>
          </a:p>
        </p:txBody>
      </p:sp>
      <p:sp>
        <p:nvSpPr>
          <p:cNvPr id="6" name="Footer Placeholder 5"/>
          <p:cNvSpPr>
            <a:spLocks noGrp="1"/>
          </p:cNvSpPr>
          <p:nvPr>
            <p:ph type="ftr" sz="quarter" idx="11"/>
          </p:nvPr>
        </p:nvSpPr>
        <p:spPr/>
        <p:txBody>
          <a:bodyPr/>
          <a:lstStyle/>
          <a:p>
            <a:endParaRPr lang="en-US">
              <a:solidFill>
                <a:srgbClr val="4069B2"/>
              </a:solidFill>
            </a:endParaRPr>
          </a:p>
        </p:txBody>
      </p:sp>
      <p:sp>
        <p:nvSpPr>
          <p:cNvPr id="7" name="Slide Number Placeholder 6"/>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2494525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91435" y="6356350"/>
            <a:ext cx="2743200" cy="365125"/>
          </a:xfrm>
        </p:spPr>
        <p:txBody>
          <a:bodyPr/>
          <a:lstStyle/>
          <a:p>
            <a:fld id="{D9F58B45-E396-40E2-B3A7-0455812EC8C8}" type="datetime1">
              <a:rPr lang="en-US" smtClean="0">
                <a:solidFill>
                  <a:srgbClr val="4069B2"/>
                </a:solidFill>
              </a:rPr>
              <a:pPr/>
              <a:t>9/21/2023</a:t>
            </a:fld>
            <a:endParaRPr lang="en-US">
              <a:solidFill>
                <a:srgbClr val="4069B2"/>
              </a:solidFill>
            </a:endParaRPr>
          </a:p>
        </p:txBody>
      </p:sp>
      <p:sp>
        <p:nvSpPr>
          <p:cNvPr id="8" name="Footer Placeholder 7"/>
          <p:cNvSpPr>
            <a:spLocks noGrp="1"/>
          </p:cNvSpPr>
          <p:nvPr>
            <p:ph type="ftr" sz="quarter" idx="11"/>
          </p:nvPr>
        </p:nvSpPr>
        <p:spPr/>
        <p:txBody>
          <a:bodyPr/>
          <a:lstStyle/>
          <a:p>
            <a:endParaRPr lang="en-US">
              <a:solidFill>
                <a:srgbClr val="4069B2"/>
              </a:solidFill>
            </a:endParaRPr>
          </a:p>
        </p:txBody>
      </p:sp>
      <p:sp>
        <p:nvSpPr>
          <p:cNvPr id="9" name="Slide Number Placeholder 8"/>
          <p:cNvSpPr>
            <a:spLocks noGrp="1"/>
          </p:cNvSpPr>
          <p:nvPr>
            <p:ph type="sldNum" sz="quarter" idx="12"/>
          </p:nvPr>
        </p:nvSpPr>
        <p:spPr>
          <a:xfrm>
            <a:off x="9335427" y="6356350"/>
            <a:ext cx="2743200" cy="365125"/>
          </a:xfrm>
        </p:spPr>
        <p:txBody>
          <a:bodyPr/>
          <a:lstStyle>
            <a:lvl1pPr>
              <a:defRPr b="1"/>
            </a:lvl1pPr>
          </a:lstStyle>
          <a:p>
            <a:fld id="{9F630B48-C198-4274-AD77-2E4A0912229A}" type="slidenum">
              <a:rPr lang="en-US" smtClean="0">
                <a:solidFill>
                  <a:srgbClr val="4069B2"/>
                </a:solidFill>
              </a:rPr>
              <a:pPr/>
              <a:t>‹#›</a:t>
            </a:fld>
            <a:endParaRPr lang="en-US" dirty="0">
              <a:solidFill>
                <a:srgbClr val="4069B2"/>
              </a:solidFill>
            </a:endParaRPr>
          </a:p>
        </p:txBody>
      </p:sp>
    </p:spTree>
    <p:extLst>
      <p:ext uri="{BB962C8B-B14F-4D97-AF65-F5344CB8AC3E}">
        <p14:creationId xmlns:p14="http://schemas.microsoft.com/office/powerpoint/2010/main" val="3472749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45BBC7-55CA-445C-B8B2-4AB8CF3F7CAB}" type="datetime1">
              <a:rPr lang="en-US" smtClean="0">
                <a:solidFill>
                  <a:srgbClr val="4069B2"/>
                </a:solidFill>
              </a:rPr>
              <a:pPr/>
              <a:t>9/21/2023</a:t>
            </a:fld>
            <a:endParaRPr lang="en-US">
              <a:solidFill>
                <a:srgbClr val="4069B2"/>
              </a:solidFill>
            </a:endParaRPr>
          </a:p>
        </p:txBody>
      </p:sp>
      <p:sp>
        <p:nvSpPr>
          <p:cNvPr id="4" name="Footer Placeholder 3"/>
          <p:cNvSpPr>
            <a:spLocks noGrp="1"/>
          </p:cNvSpPr>
          <p:nvPr>
            <p:ph type="ftr" sz="quarter" idx="11"/>
          </p:nvPr>
        </p:nvSpPr>
        <p:spPr/>
        <p:txBody>
          <a:bodyPr/>
          <a:lstStyle/>
          <a:p>
            <a:endParaRPr lang="en-US">
              <a:solidFill>
                <a:srgbClr val="4069B2"/>
              </a:solidFill>
            </a:endParaRPr>
          </a:p>
        </p:txBody>
      </p:sp>
      <p:sp>
        <p:nvSpPr>
          <p:cNvPr id="5" name="Slide Number Placeholder 4"/>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2809963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6C284-216A-45AE-B224-CFEB5BA719C0}" type="datetime1">
              <a:rPr lang="en-US" smtClean="0">
                <a:solidFill>
                  <a:srgbClr val="4069B2"/>
                </a:solidFill>
              </a:rPr>
              <a:pPr/>
              <a:t>9/21/2023</a:t>
            </a:fld>
            <a:endParaRPr lang="en-US">
              <a:solidFill>
                <a:srgbClr val="4069B2"/>
              </a:solidFill>
            </a:endParaRPr>
          </a:p>
        </p:txBody>
      </p:sp>
      <p:sp>
        <p:nvSpPr>
          <p:cNvPr id="3" name="Footer Placeholder 2"/>
          <p:cNvSpPr>
            <a:spLocks noGrp="1"/>
          </p:cNvSpPr>
          <p:nvPr>
            <p:ph type="ftr" sz="quarter" idx="11"/>
          </p:nvPr>
        </p:nvSpPr>
        <p:spPr/>
        <p:txBody>
          <a:bodyPr/>
          <a:lstStyle/>
          <a:p>
            <a:endParaRPr lang="en-US">
              <a:solidFill>
                <a:srgbClr val="4069B2"/>
              </a:solidFill>
            </a:endParaRP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1352899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DE7CF-CCEC-465B-BCCD-9E352237D8EA}" type="datetime1">
              <a:rPr lang="en-US" smtClean="0">
                <a:solidFill>
                  <a:srgbClr val="4069B2"/>
                </a:solidFill>
              </a:rPr>
              <a:pPr/>
              <a:t>9/21/2023</a:t>
            </a:fld>
            <a:endParaRPr lang="en-US">
              <a:solidFill>
                <a:srgbClr val="4069B2"/>
              </a:solidFill>
            </a:endParaRPr>
          </a:p>
        </p:txBody>
      </p:sp>
      <p:sp>
        <p:nvSpPr>
          <p:cNvPr id="6" name="Footer Placeholder 5"/>
          <p:cNvSpPr>
            <a:spLocks noGrp="1"/>
          </p:cNvSpPr>
          <p:nvPr>
            <p:ph type="ftr" sz="quarter" idx="11"/>
          </p:nvPr>
        </p:nvSpPr>
        <p:spPr/>
        <p:txBody>
          <a:bodyPr/>
          <a:lstStyle/>
          <a:p>
            <a:endParaRPr lang="en-US">
              <a:solidFill>
                <a:srgbClr val="4069B2"/>
              </a:solidFill>
            </a:endParaRPr>
          </a:p>
        </p:txBody>
      </p:sp>
      <p:sp>
        <p:nvSpPr>
          <p:cNvPr id="7" name="Slide Number Placeholder 6"/>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2086107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accent3"/>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accent3"/>
                </a:solidFill>
              </a:defRPr>
            </a:lvl1pPr>
          </a:lstStyle>
          <a:p>
            <a:fld id="{3B3DF501-34C0-4C33-8789-FC9CB82736FB}" type="datetime1">
              <a:rPr lang="en-US" smtClean="0">
                <a:solidFill>
                  <a:srgbClr val="000000"/>
                </a:solidFill>
              </a:rPr>
              <a:pPr/>
              <a:t>9/21/2023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solidFill>
                  <a:schemeClr val="accent3"/>
                </a:solidFill>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9F630B48-C198-4274-AD77-2E4A0912229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539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e Three">
    <p:spTree>
      <p:nvGrpSpPr>
        <p:cNvPr id="1" name=""/>
        <p:cNvGrpSpPr/>
        <p:nvPr/>
      </p:nvGrpSpPr>
      <p:grpSpPr>
        <a:xfrm>
          <a:off x="0" y="0"/>
          <a:ext cx="0" cy="0"/>
          <a:chOff x="0" y="0"/>
          <a:chExt cx="0" cy="0"/>
        </a:xfrm>
      </p:grpSpPr>
      <p:sp>
        <p:nvSpPr>
          <p:cNvPr id="27" name="Slide Number Placeholder 26"/>
          <p:cNvSpPr>
            <a:spLocks noGrp="1"/>
          </p:cNvSpPr>
          <p:nvPr>
            <p:ph type="sldNum" sz="quarter" idx="11"/>
          </p:nvPr>
        </p:nvSpPr>
        <p:spPr/>
        <p:txBody>
          <a:bodyPr rtlCol="0"/>
          <a:lstStyle/>
          <a:p>
            <a:fld id="{401CF334-2D5C-4859-84A6-CA7E6E43FAEB}" type="slidenum">
              <a:rPr lang="en-US" smtClean="0">
                <a:solidFill>
                  <a:srgbClr val="4069B2"/>
                </a:solidFill>
              </a:rPr>
              <a:pPr/>
              <a:t>‹#›</a:t>
            </a:fld>
            <a:endParaRPr lang="en-US" dirty="0">
              <a:solidFill>
                <a:srgbClr val="4069B2"/>
              </a:solidFill>
            </a:endParaRPr>
          </a:p>
        </p:txBody>
      </p:sp>
      <p:sp>
        <p:nvSpPr>
          <p:cNvPr id="6" name="Content Placeholder 5"/>
          <p:cNvSpPr>
            <a:spLocks noGrp="1"/>
          </p:cNvSpPr>
          <p:nvPr>
            <p:ph sz="quarter" idx="4"/>
          </p:nvPr>
        </p:nvSpPr>
        <p:spPr>
          <a:xfrm>
            <a:off x="8113945" y="2361265"/>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8117840" y="1897716"/>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508000" y="2376019"/>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1"/>
          </p:nvPr>
        </p:nvSpPr>
        <p:spPr>
          <a:xfrm>
            <a:off x="508000" y="1912470"/>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2" name="Title 1"/>
          <p:cNvSpPr>
            <a:spLocks noGrp="1"/>
          </p:cNvSpPr>
          <p:nvPr>
            <p:ph type="title"/>
          </p:nvPr>
        </p:nvSpPr>
        <p:spPr>
          <a:xfrm>
            <a:off x="508000" y="810500"/>
            <a:ext cx="11176000" cy="1069848"/>
          </a:xfrm>
        </p:spPr>
        <p:txBody>
          <a:bodyPr anchor="ctr">
            <a:normAutofit/>
          </a:bodyPr>
          <a:lstStyle>
            <a:lvl1pPr>
              <a:defRPr sz="3600" b="1" i="0" cap="none" baseline="0"/>
            </a:lvl1pPr>
          </a:lstStyle>
          <a:p>
            <a:r>
              <a:rPr kumimoji="0" lang="en-US" dirty="0"/>
              <a:t>Click to edit Master title style</a:t>
            </a:r>
          </a:p>
        </p:txBody>
      </p:sp>
      <p:sp>
        <p:nvSpPr>
          <p:cNvPr id="10" name="Content Placeholder 5"/>
          <p:cNvSpPr>
            <a:spLocks noGrp="1"/>
          </p:cNvSpPr>
          <p:nvPr>
            <p:ph sz="quarter" idx="13"/>
          </p:nvPr>
        </p:nvSpPr>
        <p:spPr>
          <a:xfrm>
            <a:off x="4303183" y="2376019"/>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ext Placeholder 3"/>
          <p:cNvSpPr>
            <a:spLocks noGrp="1"/>
          </p:cNvSpPr>
          <p:nvPr>
            <p:ph type="body" sz="half" idx="14"/>
          </p:nvPr>
        </p:nvSpPr>
        <p:spPr>
          <a:xfrm>
            <a:off x="4307078" y="1912470"/>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57880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4A998-9D57-4B89-A007-B43B3A4B433A}"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368751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65E1C2-281F-4B08-911D-1911AD65E305}"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11"/>
          </p:nvPr>
        </p:nvSpPr>
        <p:spPr/>
        <p:txBody>
          <a:bodyPr/>
          <a:lstStyle/>
          <a:p>
            <a:endParaRPr lang="en-US">
              <a:solidFill>
                <a:srgbClr val="4069B2"/>
              </a:solidFill>
            </a:endParaRP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1946508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4A998-9D57-4B89-A007-B43B3A4B433A}"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11"/>
          </p:nvPr>
        </p:nvSpPr>
        <p:spPr/>
        <p:txBody>
          <a:bodyPr/>
          <a:lstStyle/>
          <a:p>
            <a:endParaRPr lang="en-US">
              <a:solidFill>
                <a:srgbClr val="4069B2"/>
              </a:solidFill>
            </a:endParaRP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701148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4085522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DE0AEC-BD18-43BD-B5CF-19F8E6322F73}" type="datetime1">
              <a:rPr lang="en-US" smtClean="0">
                <a:solidFill>
                  <a:srgbClr val="4069B2"/>
                </a:solidFill>
              </a:rPr>
              <a:pPr/>
              <a:t>9/21/2023</a:t>
            </a:fld>
            <a:endParaRPr lang="en-US">
              <a:solidFill>
                <a:srgbClr val="4069B2"/>
              </a:solidFill>
            </a:endParaRPr>
          </a:p>
        </p:txBody>
      </p:sp>
      <p:sp>
        <p:nvSpPr>
          <p:cNvPr id="6" name="Footer Placeholder 5"/>
          <p:cNvSpPr>
            <a:spLocks noGrp="1"/>
          </p:cNvSpPr>
          <p:nvPr>
            <p:ph type="ftr" sz="quarter" idx="11"/>
          </p:nvPr>
        </p:nvSpPr>
        <p:spPr/>
        <p:txBody>
          <a:bodyPr/>
          <a:lstStyle/>
          <a:p>
            <a:endParaRPr lang="en-US">
              <a:solidFill>
                <a:srgbClr val="4069B2"/>
              </a:solidFill>
            </a:endParaRPr>
          </a:p>
        </p:txBody>
      </p:sp>
      <p:sp>
        <p:nvSpPr>
          <p:cNvPr id="7" name="Slide Number Placeholder 6"/>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4024615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91435" y="6356350"/>
            <a:ext cx="2743200" cy="365125"/>
          </a:xfrm>
        </p:spPr>
        <p:txBody>
          <a:bodyPr/>
          <a:lstStyle/>
          <a:p>
            <a:fld id="{D9F58B45-E396-40E2-B3A7-0455812EC8C8}" type="datetime1">
              <a:rPr lang="en-US" smtClean="0">
                <a:solidFill>
                  <a:srgbClr val="4069B2"/>
                </a:solidFill>
              </a:rPr>
              <a:pPr/>
              <a:t>9/21/2023</a:t>
            </a:fld>
            <a:endParaRPr lang="en-US">
              <a:solidFill>
                <a:srgbClr val="4069B2"/>
              </a:solidFill>
            </a:endParaRPr>
          </a:p>
        </p:txBody>
      </p:sp>
      <p:sp>
        <p:nvSpPr>
          <p:cNvPr id="8" name="Footer Placeholder 7"/>
          <p:cNvSpPr>
            <a:spLocks noGrp="1"/>
          </p:cNvSpPr>
          <p:nvPr>
            <p:ph type="ftr" sz="quarter" idx="11"/>
          </p:nvPr>
        </p:nvSpPr>
        <p:spPr/>
        <p:txBody>
          <a:bodyPr/>
          <a:lstStyle/>
          <a:p>
            <a:endParaRPr lang="en-US">
              <a:solidFill>
                <a:srgbClr val="4069B2"/>
              </a:solidFill>
            </a:endParaRPr>
          </a:p>
        </p:txBody>
      </p:sp>
      <p:sp>
        <p:nvSpPr>
          <p:cNvPr id="9" name="Slide Number Placeholder 8"/>
          <p:cNvSpPr>
            <a:spLocks noGrp="1"/>
          </p:cNvSpPr>
          <p:nvPr>
            <p:ph type="sldNum" sz="quarter" idx="12"/>
          </p:nvPr>
        </p:nvSpPr>
        <p:spPr>
          <a:xfrm>
            <a:off x="9335427" y="6356350"/>
            <a:ext cx="2743200" cy="365125"/>
          </a:xfrm>
        </p:spPr>
        <p:txBody>
          <a:bodyPr/>
          <a:lstStyle>
            <a:lvl1pPr>
              <a:defRPr b="1"/>
            </a:lvl1pPr>
          </a:lstStyle>
          <a:p>
            <a:fld id="{9F630B48-C198-4274-AD77-2E4A0912229A}" type="slidenum">
              <a:rPr lang="en-US" smtClean="0">
                <a:solidFill>
                  <a:srgbClr val="4069B2"/>
                </a:solidFill>
              </a:rPr>
              <a:pPr/>
              <a:t>‹#›</a:t>
            </a:fld>
            <a:endParaRPr lang="en-US" dirty="0">
              <a:solidFill>
                <a:srgbClr val="4069B2"/>
              </a:solidFill>
            </a:endParaRPr>
          </a:p>
        </p:txBody>
      </p:sp>
    </p:spTree>
    <p:extLst>
      <p:ext uri="{BB962C8B-B14F-4D97-AF65-F5344CB8AC3E}">
        <p14:creationId xmlns:p14="http://schemas.microsoft.com/office/powerpoint/2010/main" val="3195052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45BBC7-55CA-445C-B8B2-4AB8CF3F7CAB}" type="datetime1">
              <a:rPr lang="en-US" smtClean="0">
                <a:solidFill>
                  <a:srgbClr val="4069B2"/>
                </a:solidFill>
              </a:rPr>
              <a:pPr/>
              <a:t>9/21/2023</a:t>
            </a:fld>
            <a:endParaRPr lang="en-US">
              <a:solidFill>
                <a:srgbClr val="4069B2"/>
              </a:solidFill>
            </a:endParaRPr>
          </a:p>
        </p:txBody>
      </p:sp>
      <p:sp>
        <p:nvSpPr>
          <p:cNvPr id="4" name="Footer Placeholder 3"/>
          <p:cNvSpPr>
            <a:spLocks noGrp="1"/>
          </p:cNvSpPr>
          <p:nvPr>
            <p:ph type="ftr" sz="quarter" idx="11"/>
          </p:nvPr>
        </p:nvSpPr>
        <p:spPr/>
        <p:txBody>
          <a:bodyPr/>
          <a:lstStyle/>
          <a:p>
            <a:endParaRPr lang="en-US">
              <a:solidFill>
                <a:srgbClr val="4069B2"/>
              </a:solidFill>
            </a:endParaRPr>
          </a:p>
        </p:txBody>
      </p:sp>
      <p:sp>
        <p:nvSpPr>
          <p:cNvPr id="5" name="Slide Number Placeholder 4"/>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516674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6C284-216A-45AE-B224-CFEB5BA719C0}" type="datetime1">
              <a:rPr lang="en-US" smtClean="0">
                <a:solidFill>
                  <a:srgbClr val="4069B2"/>
                </a:solidFill>
              </a:rPr>
              <a:pPr/>
              <a:t>9/21/2023</a:t>
            </a:fld>
            <a:endParaRPr lang="en-US">
              <a:solidFill>
                <a:srgbClr val="4069B2"/>
              </a:solidFill>
            </a:endParaRPr>
          </a:p>
        </p:txBody>
      </p:sp>
      <p:sp>
        <p:nvSpPr>
          <p:cNvPr id="3" name="Footer Placeholder 2"/>
          <p:cNvSpPr>
            <a:spLocks noGrp="1"/>
          </p:cNvSpPr>
          <p:nvPr>
            <p:ph type="ftr" sz="quarter" idx="11"/>
          </p:nvPr>
        </p:nvSpPr>
        <p:spPr/>
        <p:txBody>
          <a:bodyPr/>
          <a:lstStyle/>
          <a:p>
            <a:endParaRPr lang="en-US">
              <a:solidFill>
                <a:srgbClr val="4069B2"/>
              </a:solidFill>
            </a:endParaRP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3846923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DE7CF-CCEC-465B-BCCD-9E352237D8EA}" type="datetime1">
              <a:rPr lang="en-US" smtClean="0">
                <a:solidFill>
                  <a:srgbClr val="4069B2"/>
                </a:solidFill>
              </a:rPr>
              <a:pPr/>
              <a:t>9/21/2023</a:t>
            </a:fld>
            <a:endParaRPr lang="en-US">
              <a:solidFill>
                <a:srgbClr val="4069B2"/>
              </a:solidFill>
            </a:endParaRPr>
          </a:p>
        </p:txBody>
      </p:sp>
      <p:sp>
        <p:nvSpPr>
          <p:cNvPr id="6" name="Footer Placeholder 5"/>
          <p:cNvSpPr>
            <a:spLocks noGrp="1"/>
          </p:cNvSpPr>
          <p:nvPr>
            <p:ph type="ftr" sz="quarter" idx="11"/>
          </p:nvPr>
        </p:nvSpPr>
        <p:spPr/>
        <p:txBody>
          <a:bodyPr/>
          <a:lstStyle/>
          <a:p>
            <a:endParaRPr lang="en-US">
              <a:solidFill>
                <a:srgbClr val="4069B2"/>
              </a:solidFill>
            </a:endParaRPr>
          </a:p>
        </p:txBody>
      </p:sp>
      <p:sp>
        <p:nvSpPr>
          <p:cNvPr id="7" name="Slide Number Placeholder 6"/>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3696565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accent3"/>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accent3"/>
                </a:solidFill>
              </a:defRPr>
            </a:lvl1pPr>
          </a:lstStyle>
          <a:p>
            <a:fld id="{3B3DF501-34C0-4C33-8789-FC9CB82736FB}" type="datetime1">
              <a:rPr lang="en-US" smtClean="0">
                <a:solidFill>
                  <a:srgbClr val="000000"/>
                </a:solidFill>
              </a:rPr>
              <a:pPr/>
              <a:t>9/21/2023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solidFill>
                  <a:schemeClr val="accent3"/>
                </a:solidFill>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9F630B48-C198-4274-AD77-2E4A0912229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365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mpare Three">
    <p:spTree>
      <p:nvGrpSpPr>
        <p:cNvPr id="1" name=""/>
        <p:cNvGrpSpPr/>
        <p:nvPr/>
      </p:nvGrpSpPr>
      <p:grpSpPr>
        <a:xfrm>
          <a:off x="0" y="0"/>
          <a:ext cx="0" cy="0"/>
          <a:chOff x="0" y="0"/>
          <a:chExt cx="0" cy="0"/>
        </a:xfrm>
      </p:grpSpPr>
      <p:sp>
        <p:nvSpPr>
          <p:cNvPr id="27" name="Slide Number Placeholder 26"/>
          <p:cNvSpPr>
            <a:spLocks noGrp="1"/>
          </p:cNvSpPr>
          <p:nvPr>
            <p:ph type="sldNum" sz="quarter" idx="11"/>
          </p:nvPr>
        </p:nvSpPr>
        <p:spPr/>
        <p:txBody>
          <a:bodyPr rtlCol="0"/>
          <a:lstStyle/>
          <a:p>
            <a:fld id="{401CF334-2D5C-4859-84A6-CA7E6E43FAEB}" type="slidenum">
              <a:rPr lang="en-US" smtClean="0">
                <a:solidFill>
                  <a:srgbClr val="4069B2"/>
                </a:solidFill>
              </a:rPr>
              <a:pPr/>
              <a:t>‹#›</a:t>
            </a:fld>
            <a:endParaRPr lang="en-US" dirty="0">
              <a:solidFill>
                <a:srgbClr val="4069B2"/>
              </a:solidFill>
            </a:endParaRPr>
          </a:p>
        </p:txBody>
      </p:sp>
      <p:sp>
        <p:nvSpPr>
          <p:cNvPr id="6" name="Content Placeholder 5"/>
          <p:cNvSpPr>
            <a:spLocks noGrp="1"/>
          </p:cNvSpPr>
          <p:nvPr>
            <p:ph sz="quarter" idx="4"/>
          </p:nvPr>
        </p:nvSpPr>
        <p:spPr>
          <a:xfrm>
            <a:off x="8113945" y="2361265"/>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8117840" y="1897716"/>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508000" y="2376019"/>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1"/>
          </p:nvPr>
        </p:nvSpPr>
        <p:spPr>
          <a:xfrm>
            <a:off x="508000" y="1912470"/>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2" name="Title 1"/>
          <p:cNvSpPr>
            <a:spLocks noGrp="1"/>
          </p:cNvSpPr>
          <p:nvPr>
            <p:ph type="title"/>
          </p:nvPr>
        </p:nvSpPr>
        <p:spPr>
          <a:xfrm>
            <a:off x="508000" y="810500"/>
            <a:ext cx="11176000" cy="1069848"/>
          </a:xfrm>
        </p:spPr>
        <p:txBody>
          <a:bodyPr anchor="ctr">
            <a:normAutofit/>
          </a:bodyPr>
          <a:lstStyle>
            <a:lvl1pPr>
              <a:defRPr sz="3600" b="1" i="0" cap="none" baseline="0"/>
            </a:lvl1pPr>
          </a:lstStyle>
          <a:p>
            <a:r>
              <a:rPr kumimoji="0" lang="en-US" dirty="0"/>
              <a:t>Click to edit Master title style</a:t>
            </a:r>
          </a:p>
        </p:txBody>
      </p:sp>
      <p:sp>
        <p:nvSpPr>
          <p:cNvPr id="10" name="Content Placeholder 5"/>
          <p:cNvSpPr>
            <a:spLocks noGrp="1"/>
          </p:cNvSpPr>
          <p:nvPr>
            <p:ph sz="quarter" idx="13"/>
          </p:nvPr>
        </p:nvSpPr>
        <p:spPr>
          <a:xfrm>
            <a:off x="4303183" y="2376019"/>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ext Placeholder 3"/>
          <p:cNvSpPr>
            <a:spLocks noGrp="1"/>
          </p:cNvSpPr>
          <p:nvPr>
            <p:ph type="body" sz="half" idx="14"/>
          </p:nvPr>
        </p:nvSpPr>
        <p:spPr>
          <a:xfrm>
            <a:off x="4307078" y="1912470"/>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1366834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1860918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65E1C2-281F-4B08-911D-1911AD65E305}"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11"/>
          </p:nvPr>
        </p:nvSpPr>
        <p:spPr/>
        <p:txBody>
          <a:bodyPr/>
          <a:lstStyle/>
          <a:p>
            <a:endParaRPr lang="en-US">
              <a:solidFill>
                <a:srgbClr val="4069B2"/>
              </a:solidFill>
            </a:endParaRP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2970882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4A998-9D57-4B89-A007-B43B3A4B433A}"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11"/>
          </p:nvPr>
        </p:nvSpPr>
        <p:spPr/>
        <p:txBody>
          <a:bodyPr/>
          <a:lstStyle/>
          <a:p>
            <a:endParaRPr lang="en-US">
              <a:solidFill>
                <a:srgbClr val="4069B2"/>
              </a:solidFill>
            </a:endParaRP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477092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991796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DE0AEC-BD18-43BD-B5CF-19F8E6322F73}" type="datetime1">
              <a:rPr lang="en-US" smtClean="0">
                <a:solidFill>
                  <a:srgbClr val="4069B2"/>
                </a:solidFill>
              </a:rPr>
              <a:pPr/>
              <a:t>9/21/2023</a:t>
            </a:fld>
            <a:endParaRPr lang="en-US">
              <a:solidFill>
                <a:srgbClr val="4069B2"/>
              </a:solidFill>
            </a:endParaRPr>
          </a:p>
        </p:txBody>
      </p:sp>
      <p:sp>
        <p:nvSpPr>
          <p:cNvPr id="6" name="Footer Placeholder 5"/>
          <p:cNvSpPr>
            <a:spLocks noGrp="1"/>
          </p:cNvSpPr>
          <p:nvPr>
            <p:ph type="ftr" sz="quarter" idx="11"/>
          </p:nvPr>
        </p:nvSpPr>
        <p:spPr/>
        <p:txBody>
          <a:bodyPr/>
          <a:lstStyle/>
          <a:p>
            <a:endParaRPr lang="en-US">
              <a:solidFill>
                <a:srgbClr val="4069B2"/>
              </a:solidFill>
            </a:endParaRPr>
          </a:p>
        </p:txBody>
      </p:sp>
      <p:sp>
        <p:nvSpPr>
          <p:cNvPr id="7" name="Slide Number Placeholder 6"/>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1597352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91435" y="6356350"/>
            <a:ext cx="2743200" cy="365125"/>
          </a:xfrm>
        </p:spPr>
        <p:txBody>
          <a:bodyPr/>
          <a:lstStyle/>
          <a:p>
            <a:fld id="{D9F58B45-E396-40E2-B3A7-0455812EC8C8}" type="datetime1">
              <a:rPr lang="en-US" smtClean="0">
                <a:solidFill>
                  <a:srgbClr val="4069B2"/>
                </a:solidFill>
              </a:rPr>
              <a:pPr/>
              <a:t>9/21/2023</a:t>
            </a:fld>
            <a:endParaRPr lang="en-US">
              <a:solidFill>
                <a:srgbClr val="4069B2"/>
              </a:solidFill>
            </a:endParaRPr>
          </a:p>
        </p:txBody>
      </p:sp>
      <p:sp>
        <p:nvSpPr>
          <p:cNvPr id="8" name="Footer Placeholder 7"/>
          <p:cNvSpPr>
            <a:spLocks noGrp="1"/>
          </p:cNvSpPr>
          <p:nvPr>
            <p:ph type="ftr" sz="quarter" idx="11"/>
          </p:nvPr>
        </p:nvSpPr>
        <p:spPr/>
        <p:txBody>
          <a:bodyPr/>
          <a:lstStyle/>
          <a:p>
            <a:endParaRPr lang="en-US">
              <a:solidFill>
                <a:srgbClr val="4069B2"/>
              </a:solidFill>
            </a:endParaRPr>
          </a:p>
        </p:txBody>
      </p:sp>
      <p:sp>
        <p:nvSpPr>
          <p:cNvPr id="9" name="Slide Number Placeholder 8"/>
          <p:cNvSpPr>
            <a:spLocks noGrp="1"/>
          </p:cNvSpPr>
          <p:nvPr>
            <p:ph type="sldNum" sz="quarter" idx="12"/>
          </p:nvPr>
        </p:nvSpPr>
        <p:spPr>
          <a:xfrm>
            <a:off x="9335427" y="6356350"/>
            <a:ext cx="2743200" cy="365125"/>
          </a:xfrm>
        </p:spPr>
        <p:txBody>
          <a:bodyPr/>
          <a:lstStyle>
            <a:lvl1pPr>
              <a:defRPr b="1"/>
            </a:lvl1pPr>
          </a:lstStyle>
          <a:p>
            <a:fld id="{9F630B48-C198-4274-AD77-2E4A0912229A}" type="slidenum">
              <a:rPr lang="en-US" smtClean="0">
                <a:solidFill>
                  <a:srgbClr val="4069B2"/>
                </a:solidFill>
              </a:rPr>
              <a:pPr/>
              <a:t>‹#›</a:t>
            </a:fld>
            <a:endParaRPr lang="en-US" dirty="0">
              <a:solidFill>
                <a:srgbClr val="4069B2"/>
              </a:solidFill>
            </a:endParaRPr>
          </a:p>
        </p:txBody>
      </p:sp>
    </p:spTree>
    <p:extLst>
      <p:ext uri="{BB962C8B-B14F-4D97-AF65-F5344CB8AC3E}">
        <p14:creationId xmlns:p14="http://schemas.microsoft.com/office/powerpoint/2010/main" val="3016267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45BBC7-55CA-445C-B8B2-4AB8CF3F7CAB}" type="datetime1">
              <a:rPr lang="en-US" smtClean="0">
                <a:solidFill>
                  <a:srgbClr val="4069B2"/>
                </a:solidFill>
              </a:rPr>
              <a:pPr/>
              <a:t>9/21/2023</a:t>
            </a:fld>
            <a:endParaRPr lang="en-US">
              <a:solidFill>
                <a:srgbClr val="4069B2"/>
              </a:solidFill>
            </a:endParaRPr>
          </a:p>
        </p:txBody>
      </p:sp>
      <p:sp>
        <p:nvSpPr>
          <p:cNvPr id="4" name="Footer Placeholder 3"/>
          <p:cNvSpPr>
            <a:spLocks noGrp="1"/>
          </p:cNvSpPr>
          <p:nvPr>
            <p:ph type="ftr" sz="quarter" idx="11"/>
          </p:nvPr>
        </p:nvSpPr>
        <p:spPr/>
        <p:txBody>
          <a:bodyPr/>
          <a:lstStyle/>
          <a:p>
            <a:endParaRPr lang="en-US">
              <a:solidFill>
                <a:srgbClr val="4069B2"/>
              </a:solidFill>
            </a:endParaRPr>
          </a:p>
        </p:txBody>
      </p:sp>
      <p:sp>
        <p:nvSpPr>
          <p:cNvPr id="5" name="Slide Number Placeholder 4"/>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1159066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6C284-216A-45AE-B224-CFEB5BA719C0}" type="datetime1">
              <a:rPr lang="en-US" smtClean="0">
                <a:solidFill>
                  <a:srgbClr val="4069B2"/>
                </a:solidFill>
              </a:rPr>
              <a:pPr/>
              <a:t>9/21/2023</a:t>
            </a:fld>
            <a:endParaRPr lang="en-US">
              <a:solidFill>
                <a:srgbClr val="4069B2"/>
              </a:solidFill>
            </a:endParaRPr>
          </a:p>
        </p:txBody>
      </p:sp>
      <p:sp>
        <p:nvSpPr>
          <p:cNvPr id="3" name="Footer Placeholder 2"/>
          <p:cNvSpPr>
            <a:spLocks noGrp="1"/>
          </p:cNvSpPr>
          <p:nvPr>
            <p:ph type="ftr" sz="quarter" idx="11"/>
          </p:nvPr>
        </p:nvSpPr>
        <p:spPr/>
        <p:txBody>
          <a:bodyPr/>
          <a:lstStyle/>
          <a:p>
            <a:endParaRPr lang="en-US">
              <a:solidFill>
                <a:srgbClr val="4069B2"/>
              </a:solidFill>
            </a:endParaRP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4179652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DE7CF-CCEC-465B-BCCD-9E352237D8EA}" type="datetime1">
              <a:rPr lang="en-US" smtClean="0">
                <a:solidFill>
                  <a:srgbClr val="4069B2"/>
                </a:solidFill>
              </a:rPr>
              <a:pPr/>
              <a:t>9/21/2023</a:t>
            </a:fld>
            <a:endParaRPr lang="en-US">
              <a:solidFill>
                <a:srgbClr val="4069B2"/>
              </a:solidFill>
            </a:endParaRPr>
          </a:p>
        </p:txBody>
      </p:sp>
      <p:sp>
        <p:nvSpPr>
          <p:cNvPr id="6" name="Footer Placeholder 5"/>
          <p:cNvSpPr>
            <a:spLocks noGrp="1"/>
          </p:cNvSpPr>
          <p:nvPr>
            <p:ph type="ftr" sz="quarter" idx="11"/>
          </p:nvPr>
        </p:nvSpPr>
        <p:spPr/>
        <p:txBody>
          <a:bodyPr/>
          <a:lstStyle/>
          <a:p>
            <a:endParaRPr lang="en-US">
              <a:solidFill>
                <a:srgbClr val="4069B2"/>
              </a:solidFill>
            </a:endParaRPr>
          </a:p>
        </p:txBody>
      </p:sp>
      <p:sp>
        <p:nvSpPr>
          <p:cNvPr id="7" name="Slide Number Placeholder 6"/>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1668579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accent3"/>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accent3"/>
                </a:solidFill>
              </a:defRPr>
            </a:lvl1pPr>
          </a:lstStyle>
          <a:p>
            <a:fld id="{3B3DF501-34C0-4C33-8789-FC9CB82736FB}" type="datetime1">
              <a:rPr lang="en-US" smtClean="0">
                <a:solidFill>
                  <a:srgbClr val="000000"/>
                </a:solidFill>
              </a:rPr>
              <a:pPr/>
              <a:t>9/21/2023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solidFill>
                  <a:schemeClr val="accent3"/>
                </a:solidFill>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9F630B48-C198-4274-AD77-2E4A0912229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191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mpare Three">
    <p:spTree>
      <p:nvGrpSpPr>
        <p:cNvPr id="1" name=""/>
        <p:cNvGrpSpPr/>
        <p:nvPr/>
      </p:nvGrpSpPr>
      <p:grpSpPr>
        <a:xfrm>
          <a:off x="0" y="0"/>
          <a:ext cx="0" cy="0"/>
          <a:chOff x="0" y="0"/>
          <a:chExt cx="0" cy="0"/>
        </a:xfrm>
      </p:grpSpPr>
      <p:sp>
        <p:nvSpPr>
          <p:cNvPr id="27" name="Slide Number Placeholder 26"/>
          <p:cNvSpPr>
            <a:spLocks noGrp="1"/>
          </p:cNvSpPr>
          <p:nvPr>
            <p:ph type="sldNum" sz="quarter" idx="11"/>
          </p:nvPr>
        </p:nvSpPr>
        <p:spPr/>
        <p:txBody>
          <a:bodyPr rtlCol="0"/>
          <a:lstStyle/>
          <a:p>
            <a:fld id="{401CF334-2D5C-4859-84A6-CA7E6E43FAEB}" type="slidenum">
              <a:rPr lang="en-US" smtClean="0">
                <a:solidFill>
                  <a:srgbClr val="4069B2"/>
                </a:solidFill>
              </a:rPr>
              <a:pPr/>
              <a:t>‹#›</a:t>
            </a:fld>
            <a:endParaRPr lang="en-US" dirty="0">
              <a:solidFill>
                <a:srgbClr val="4069B2"/>
              </a:solidFill>
            </a:endParaRPr>
          </a:p>
        </p:txBody>
      </p:sp>
      <p:sp>
        <p:nvSpPr>
          <p:cNvPr id="6" name="Content Placeholder 5"/>
          <p:cNvSpPr>
            <a:spLocks noGrp="1"/>
          </p:cNvSpPr>
          <p:nvPr>
            <p:ph sz="quarter" idx="4"/>
          </p:nvPr>
        </p:nvSpPr>
        <p:spPr>
          <a:xfrm>
            <a:off x="8113945" y="2361265"/>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8117840" y="1897716"/>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508000" y="2376019"/>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1"/>
          </p:nvPr>
        </p:nvSpPr>
        <p:spPr>
          <a:xfrm>
            <a:off x="508000" y="1912470"/>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2" name="Title 1"/>
          <p:cNvSpPr>
            <a:spLocks noGrp="1"/>
          </p:cNvSpPr>
          <p:nvPr>
            <p:ph type="title"/>
          </p:nvPr>
        </p:nvSpPr>
        <p:spPr>
          <a:xfrm>
            <a:off x="508000" y="810500"/>
            <a:ext cx="11176000" cy="1069848"/>
          </a:xfrm>
        </p:spPr>
        <p:txBody>
          <a:bodyPr anchor="ctr">
            <a:normAutofit/>
          </a:bodyPr>
          <a:lstStyle>
            <a:lvl1pPr>
              <a:defRPr sz="3600" b="1" i="0" cap="none" baseline="0"/>
            </a:lvl1pPr>
          </a:lstStyle>
          <a:p>
            <a:r>
              <a:rPr kumimoji="0" lang="en-US" dirty="0"/>
              <a:t>Click to edit Master title style</a:t>
            </a:r>
          </a:p>
        </p:txBody>
      </p:sp>
      <p:sp>
        <p:nvSpPr>
          <p:cNvPr id="10" name="Content Placeholder 5"/>
          <p:cNvSpPr>
            <a:spLocks noGrp="1"/>
          </p:cNvSpPr>
          <p:nvPr>
            <p:ph sz="quarter" idx="13"/>
          </p:nvPr>
        </p:nvSpPr>
        <p:spPr>
          <a:xfrm>
            <a:off x="4303183" y="2376019"/>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ext Placeholder 3"/>
          <p:cNvSpPr>
            <a:spLocks noGrp="1"/>
          </p:cNvSpPr>
          <p:nvPr>
            <p:ph type="body" sz="half" idx="14"/>
          </p:nvPr>
        </p:nvSpPr>
        <p:spPr>
          <a:xfrm>
            <a:off x="4307078" y="1912470"/>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65516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DE0AEC-BD18-43BD-B5CF-19F8E6322F73}"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4179825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65E1C2-281F-4B08-911D-1911AD65E305}"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11"/>
          </p:nvPr>
        </p:nvSpPr>
        <p:spPr/>
        <p:txBody>
          <a:bodyPr/>
          <a:lstStyle/>
          <a:p>
            <a:endParaRPr lang="en-US">
              <a:solidFill>
                <a:srgbClr val="4069B2"/>
              </a:solidFill>
            </a:endParaRP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2443077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4A998-9D57-4B89-A007-B43B3A4B433A}"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11"/>
          </p:nvPr>
        </p:nvSpPr>
        <p:spPr/>
        <p:txBody>
          <a:bodyPr/>
          <a:lstStyle/>
          <a:p>
            <a:endParaRPr lang="en-US">
              <a:solidFill>
                <a:srgbClr val="4069B2"/>
              </a:solidFill>
            </a:endParaRP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1625407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3275225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DE0AEC-BD18-43BD-B5CF-19F8E6322F73}" type="datetime1">
              <a:rPr lang="en-US" smtClean="0">
                <a:solidFill>
                  <a:srgbClr val="4069B2"/>
                </a:solidFill>
              </a:rPr>
              <a:pPr/>
              <a:t>9/21/2023</a:t>
            </a:fld>
            <a:endParaRPr lang="en-US">
              <a:solidFill>
                <a:srgbClr val="4069B2"/>
              </a:solidFill>
            </a:endParaRPr>
          </a:p>
        </p:txBody>
      </p:sp>
      <p:sp>
        <p:nvSpPr>
          <p:cNvPr id="6" name="Footer Placeholder 5"/>
          <p:cNvSpPr>
            <a:spLocks noGrp="1"/>
          </p:cNvSpPr>
          <p:nvPr>
            <p:ph type="ftr" sz="quarter" idx="11"/>
          </p:nvPr>
        </p:nvSpPr>
        <p:spPr/>
        <p:txBody>
          <a:bodyPr/>
          <a:lstStyle/>
          <a:p>
            <a:endParaRPr lang="en-US">
              <a:solidFill>
                <a:srgbClr val="4069B2"/>
              </a:solidFill>
            </a:endParaRPr>
          </a:p>
        </p:txBody>
      </p:sp>
      <p:sp>
        <p:nvSpPr>
          <p:cNvPr id="7" name="Slide Number Placeholder 6"/>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126847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91435" y="6356350"/>
            <a:ext cx="2743200" cy="365125"/>
          </a:xfrm>
        </p:spPr>
        <p:txBody>
          <a:bodyPr/>
          <a:lstStyle/>
          <a:p>
            <a:fld id="{D9F58B45-E396-40E2-B3A7-0455812EC8C8}" type="datetime1">
              <a:rPr lang="en-US" smtClean="0">
                <a:solidFill>
                  <a:srgbClr val="4069B2"/>
                </a:solidFill>
              </a:rPr>
              <a:pPr/>
              <a:t>9/21/2023</a:t>
            </a:fld>
            <a:endParaRPr lang="en-US">
              <a:solidFill>
                <a:srgbClr val="4069B2"/>
              </a:solidFill>
            </a:endParaRPr>
          </a:p>
        </p:txBody>
      </p:sp>
      <p:sp>
        <p:nvSpPr>
          <p:cNvPr id="8" name="Footer Placeholder 7"/>
          <p:cNvSpPr>
            <a:spLocks noGrp="1"/>
          </p:cNvSpPr>
          <p:nvPr>
            <p:ph type="ftr" sz="quarter" idx="11"/>
          </p:nvPr>
        </p:nvSpPr>
        <p:spPr/>
        <p:txBody>
          <a:bodyPr/>
          <a:lstStyle/>
          <a:p>
            <a:endParaRPr lang="en-US">
              <a:solidFill>
                <a:srgbClr val="4069B2"/>
              </a:solidFill>
            </a:endParaRPr>
          </a:p>
        </p:txBody>
      </p:sp>
      <p:sp>
        <p:nvSpPr>
          <p:cNvPr id="9" name="Slide Number Placeholder 8"/>
          <p:cNvSpPr>
            <a:spLocks noGrp="1"/>
          </p:cNvSpPr>
          <p:nvPr>
            <p:ph type="sldNum" sz="quarter" idx="12"/>
          </p:nvPr>
        </p:nvSpPr>
        <p:spPr>
          <a:xfrm>
            <a:off x="9335427" y="6356350"/>
            <a:ext cx="2743200" cy="365125"/>
          </a:xfrm>
        </p:spPr>
        <p:txBody>
          <a:bodyPr/>
          <a:lstStyle>
            <a:lvl1pPr>
              <a:defRPr b="1"/>
            </a:lvl1pPr>
          </a:lstStyle>
          <a:p>
            <a:fld id="{9F630B48-C198-4274-AD77-2E4A0912229A}" type="slidenum">
              <a:rPr lang="en-US" smtClean="0">
                <a:solidFill>
                  <a:srgbClr val="4069B2"/>
                </a:solidFill>
              </a:rPr>
              <a:pPr/>
              <a:t>‹#›</a:t>
            </a:fld>
            <a:endParaRPr lang="en-US" dirty="0">
              <a:solidFill>
                <a:srgbClr val="4069B2"/>
              </a:solidFill>
            </a:endParaRPr>
          </a:p>
        </p:txBody>
      </p:sp>
    </p:spTree>
    <p:extLst>
      <p:ext uri="{BB962C8B-B14F-4D97-AF65-F5344CB8AC3E}">
        <p14:creationId xmlns:p14="http://schemas.microsoft.com/office/powerpoint/2010/main" val="2508752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45BBC7-55CA-445C-B8B2-4AB8CF3F7CAB}" type="datetime1">
              <a:rPr lang="en-US" smtClean="0">
                <a:solidFill>
                  <a:srgbClr val="4069B2"/>
                </a:solidFill>
              </a:rPr>
              <a:pPr/>
              <a:t>9/21/2023</a:t>
            </a:fld>
            <a:endParaRPr lang="en-US">
              <a:solidFill>
                <a:srgbClr val="4069B2"/>
              </a:solidFill>
            </a:endParaRPr>
          </a:p>
        </p:txBody>
      </p:sp>
      <p:sp>
        <p:nvSpPr>
          <p:cNvPr id="4" name="Footer Placeholder 3"/>
          <p:cNvSpPr>
            <a:spLocks noGrp="1"/>
          </p:cNvSpPr>
          <p:nvPr>
            <p:ph type="ftr" sz="quarter" idx="11"/>
          </p:nvPr>
        </p:nvSpPr>
        <p:spPr/>
        <p:txBody>
          <a:bodyPr/>
          <a:lstStyle/>
          <a:p>
            <a:endParaRPr lang="en-US">
              <a:solidFill>
                <a:srgbClr val="4069B2"/>
              </a:solidFill>
            </a:endParaRPr>
          </a:p>
        </p:txBody>
      </p:sp>
      <p:sp>
        <p:nvSpPr>
          <p:cNvPr id="5" name="Slide Number Placeholder 4"/>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3860996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6C284-216A-45AE-B224-CFEB5BA719C0}" type="datetime1">
              <a:rPr lang="en-US" smtClean="0">
                <a:solidFill>
                  <a:srgbClr val="4069B2"/>
                </a:solidFill>
              </a:rPr>
              <a:pPr/>
              <a:t>9/21/2023</a:t>
            </a:fld>
            <a:endParaRPr lang="en-US">
              <a:solidFill>
                <a:srgbClr val="4069B2"/>
              </a:solidFill>
            </a:endParaRPr>
          </a:p>
        </p:txBody>
      </p:sp>
      <p:sp>
        <p:nvSpPr>
          <p:cNvPr id="3" name="Footer Placeholder 2"/>
          <p:cNvSpPr>
            <a:spLocks noGrp="1"/>
          </p:cNvSpPr>
          <p:nvPr>
            <p:ph type="ftr" sz="quarter" idx="11"/>
          </p:nvPr>
        </p:nvSpPr>
        <p:spPr/>
        <p:txBody>
          <a:bodyPr/>
          <a:lstStyle/>
          <a:p>
            <a:endParaRPr lang="en-US">
              <a:solidFill>
                <a:srgbClr val="4069B2"/>
              </a:solidFill>
            </a:endParaRP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3993931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DE7CF-CCEC-465B-BCCD-9E352237D8EA}" type="datetime1">
              <a:rPr lang="en-US" smtClean="0">
                <a:solidFill>
                  <a:srgbClr val="4069B2"/>
                </a:solidFill>
              </a:rPr>
              <a:pPr/>
              <a:t>9/21/2023</a:t>
            </a:fld>
            <a:endParaRPr lang="en-US">
              <a:solidFill>
                <a:srgbClr val="4069B2"/>
              </a:solidFill>
            </a:endParaRPr>
          </a:p>
        </p:txBody>
      </p:sp>
      <p:sp>
        <p:nvSpPr>
          <p:cNvPr id="6" name="Footer Placeholder 5"/>
          <p:cNvSpPr>
            <a:spLocks noGrp="1"/>
          </p:cNvSpPr>
          <p:nvPr>
            <p:ph type="ftr" sz="quarter" idx="11"/>
          </p:nvPr>
        </p:nvSpPr>
        <p:spPr/>
        <p:txBody>
          <a:bodyPr/>
          <a:lstStyle/>
          <a:p>
            <a:endParaRPr lang="en-US">
              <a:solidFill>
                <a:srgbClr val="4069B2"/>
              </a:solidFill>
            </a:endParaRPr>
          </a:p>
        </p:txBody>
      </p:sp>
      <p:sp>
        <p:nvSpPr>
          <p:cNvPr id="7" name="Slide Number Placeholder 6"/>
          <p:cNvSpPr>
            <a:spLocks noGrp="1"/>
          </p:cNvSpPr>
          <p:nvPr>
            <p:ph type="sldNum" sz="quarter" idx="12"/>
          </p:nvPr>
        </p:nvSpPr>
        <p:spPr/>
        <p:txBody>
          <a:bodyPr/>
          <a:lstStyle/>
          <a:p>
            <a:fld id="{9F630B48-C198-4274-AD77-2E4A0912229A}" type="slidenum">
              <a:rPr lang="en-US" smtClean="0">
                <a:solidFill>
                  <a:srgbClr val="4069B2"/>
                </a:solidFill>
              </a:rPr>
              <a:pPr/>
              <a:t>‹#›</a:t>
            </a:fld>
            <a:endParaRPr lang="en-US">
              <a:solidFill>
                <a:srgbClr val="4069B2"/>
              </a:solidFill>
            </a:endParaRPr>
          </a:p>
        </p:txBody>
      </p:sp>
    </p:spTree>
    <p:extLst>
      <p:ext uri="{BB962C8B-B14F-4D97-AF65-F5344CB8AC3E}">
        <p14:creationId xmlns:p14="http://schemas.microsoft.com/office/powerpoint/2010/main" val="1829776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accent3"/>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accent3"/>
                </a:solidFill>
              </a:defRPr>
            </a:lvl1pPr>
          </a:lstStyle>
          <a:p>
            <a:fld id="{3B3DF501-34C0-4C33-8789-FC9CB82736FB}" type="datetime1">
              <a:rPr lang="en-US" smtClean="0">
                <a:solidFill>
                  <a:srgbClr val="000000"/>
                </a:solidFill>
              </a:rPr>
              <a:pPr/>
              <a:t>9/21/2023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solidFill>
                  <a:schemeClr val="accent3"/>
                </a:solidFill>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9F630B48-C198-4274-AD77-2E4A0912229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2265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mpare Three">
    <p:spTree>
      <p:nvGrpSpPr>
        <p:cNvPr id="1" name=""/>
        <p:cNvGrpSpPr/>
        <p:nvPr/>
      </p:nvGrpSpPr>
      <p:grpSpPr>
        <a:xfrm>
          <a:off x="0" y="0"/>
          <a:ext cx="0" cy="0"/>
          <a:chOff x="0" y="0"/>
          <a:chExt cx="0" cy="0"/>
        </a:xfrm>
      </p:grpSpPr>
      <p:sp>
        <p:nvSpPr>
          <p:cNvPr id="27" name="Slide Number Placeholder 26"/>
          <p:cNvSpPr>
            <a:spLocks noGrp="1"/>
          </p:cNvSpPr>
          <p:nvPr>
            <p:ph type="sldNum" sz="quarter" idx="11"/>
          </p:nvPr>
        </p:nvSpPr>
        <p:spPr/>
        <p:txBody>
          <a:bodyPr rtlCol="0"/>
          <a:lstStyle/>
          <a:p>
            <a:fld id="{401CF334-2D5C-4859-84A6-CA7E6E43FAEB}" type="slidenum">
              <a:rPr lang="en-US" smtClean="0">
                <a:solidFill>
                  <a:srgbClr val="4069B2"/>
                </a:solidFill>
              </a:rPr>
              <a:pPr/>
              <a:t>‹#›</a:t>
            </a:fld>
            <a:endParaRPr lang="en-US" dirty="0">
              <a:solidFill>
                <a:srgbClr val="4069B2"/>
              </a:solidFill>
            </a:endParaRPr>
          </a:p>
        </p:txBody>
      </p:sp>
      <p:sp>
        <p:nvSpPr>
          <p:cNvPr id="6" name="Content Placeholder 5"/>
          <p:cNvSpPr>
            <a:spLocks noGrp="1"/>
          </p:cNvSpPr>
          <p:nvPr>
            <p:ph sz="quarter" idx="4"/>
          </p:nvPr>
        </p:nvSpPr>
        <p:spPr>
          <a:xfrm>
            <a:off x="8113945" y="2361265"/>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8117840" y="1897716"/>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508000" y="2376019"/>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1"/>
          </p:nvPr>
        </p:nvSpPr>
        <p:spPr>
          <a:xfrm>
            <a:off x="508000" y="1912470"/>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2" name="Title 1"/>
          <p:cNvSpPr>
            <a:spLocks noGrp="1"/>
          </p:cNvSpPr>
          <p:nvPr>
            <p:ph type="title"/>
          </p:nvPr>
        </p:nvSpPr>
        <p:spPr>
          <a:xfrm>
            <a:off x="508000" y="810500"/>
            <a:ext cx="11176000" cy="1069848"/>
          </a:xfrm>
        </p:spPr>
        <p:txBody>
          <a:bodyPr anchor="ctr">
            <a:normAutofit/>
          </a:bodyPr>
          <a:lstStyle>
            <a:lvl1pPr>
              <a:defRPr sz="3600" b="1" i="0" cap="none" baseline="0"/>
            </a:lvl1pPr>
          </a:lstStyle>
          <a:p>
            <a:r>
              <a:rPr kumimoji="0" lang="en-US" dirty="0"/>
              <a:t>Click to edit Master title style</a:t>
            </a:r>
          </a:p>
        </p:txBody>
      </p:sp>
      <p:sp>
        <p:nvSpPr>
          <p:cNvPr id="10" name="Content Placeholder 5"/>
          <p:cNvSpPr>
            <a:spLocks noGrp="1"/>
          </p:cNvSpPr>
          <p:nvPr>
            <p:ph sz="quarter" idx="13"/>
          </p:nvPr>
        </p:nvSpPr>
        <p:spPr>
          <a:xfrm>
            <a:off x="4303183" y="2376019"/>
            <a:ext cx="3566160" cy="3886200"/>
          </a:xfrm>
        </p:spPr>
        <p:txBody>
          <a:bodyPr>
            <a:noAutofit/>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ext Placeholder 3"/>
          <p:cNvSpPr>
            <a:spLocks noGrp="1"/>
          </p:cNvSpPr>
          <p:nvPr>
            <p:ph type="body" sz="half" idx="14"/>
          </p:nvPr>
        </p:nvSpPr>
        <p:spPr>
          <a:xfrm>
            <a:off x="4307078" y="1912470"/>
            <a:ext cx="3566160" cy="457200"/>
          </a:xfrm>
          <a:solidFill>
            <a:schemeClr val="accent1">
              <a:lumMod val="20000"/>
              <a:lumOff val="80000"/>
              <a:alpha val="25000"/>
            </a:schemeClr>
          </a:solidFill>
          <a:ln w="12700">
            <a:noFill/>
          </a:ln>
        </p:spPr>
        <p:txBody>
          <a:bodyPr anchor="ctr">
            <a:noAutofit/>
          </a:bodyPr>
          <a:lstStyle>
            <a:lvl1pPr marL="45720" indent="0">
              <a:buNone/>
              <a:defRPr sz="19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54999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91435" y="6356350"/>
            <a:ext cx="2743200" cy="365125"/>
          </a:xfrm>
        </p:spPr>
        <p:txBody>
          <a:bodyPr/>
          <a:lstStyle/>
          <a:p>
            <a:fld id="{D9F58B45-E396-40E2-B3A7-0455812EC8C8}" type="datetime1">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335427" y="6356350"/>
            <a:ext cx="2743200" cy="365125"/>
          </a:xfrm>
        </p:spPr>
        <p:txBody>
          <a:bodyPr/>
          <a:lstStyle>
            <a:lvl1pPr>
              <a:defRPr b="1"/>
            </a:lvl1pPr>
          </a:lstStyle>
          <a:p>
            <a:fld id="{9F630B48-C198-4274-AD77-2E4A0912229A}" type="slidenum">
              <a:rPr lang="en-US" smtClean="0"/>
              <a:pPr/>
              <a:t>‹#›</a:t>
            </a:fld>
            <a:endParaRPr lang="en-US" dirty="0"/>
          </a:p>
        </p:txBody>
      </p:sp>
    </p:spTree>
    <p:extLst>
      <p:ext uri="{BB962C8B-B14F-4D97-AF65-F5344CB8AC3E}">
        <p14:creationId xmlns:p14="http://schemas.microsoft.com/office/powerpoint/2010/main" val="1224446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8FE4A8-DFD6-4D46-A0B7-D77A9359911D}"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3910914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E6DD32-C6C5-43D4-A886-918A6394C204}"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1275579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1126191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1902BD-215D-452B-B7A4-124119B57D40}"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1054188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91435" y="6356350"/>
            <a:ext cx="2743200" cy="365125"/>
          </a:xfrm>
        </p:spPr>
        <p:txBody>
          <a:bodyPr/>
          <a:lstStyle/>
          <a:p>
            <a:fld id="{4E4BFC35-C289-4573-B44A-DBC26CAE33ED}" type="datetime1">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335427" y="6356350"/>
            <a:ext cx="2743200" cy="365125"/>
          </a:xfrm>
        </p:spPr>
        <p:txBody>
          <a:bodyPr/>
          <a:lstStyle>
            <a:lvl1pPr>
              <a:defRPr b="1"/>
            </a:lvl1pPr>
          </a:lstStyle>
          <a:p>
            <a:fld id="{9F630B48-C198-4274-AD77-2E4A0912229A}" type="slidenum">
              <a:rPr lang="en-US" smtClean="0"/>
              <a:pPr/>
              <a:t>‹#›</a:t>
            </a:fld>
            <a:endParaRPr lang="en-US" dirty="0"/>
          </a:p>
        </p:txBody>
      </p:sp>
    </p:spTree>
    <p:extLst>
      <p:ext uri="{BB962C8B-B14F-4D97-AF65-F5344CB8AC3E}">
        <p14:creationId xmlns:p14="http://schemas.microsoft.com/office/powerpoint/2010/main" val="3581272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3760E9-62C6-4440-B59F-AC6206B847AA}" type="datetime1">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3771177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FCD3F-3141-4CD0-B7E7-401B62E3B219}" type="datetime1">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2879439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AB99F4-26CD-4DAA-8725-753D8411CB26}"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3663303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accent3"/>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accent3"/>
                </a:solidFill>
              </a:defRPr>
            </a:lvl1pPr>
          </a:lstStyle>
          <a:p>
            <a:fld id="{3A06903E-BCFF-4247-B958-BE65EBA23DE0}" type="datetime1">
              <a:rPr lang="en-US" smtClean="0"/>
              <a:t>9/21/2023</a:t>
            </a:fld>
            <a:endParaRPr lang="en-US"/>
          </a:p>
        </p:txBody>
      </p:sp>
      <p:sp>
        <p:nvSpPr>
          <p:cNvPr id="5" name="Footer Placeholder 4"/>
          <p:cNvSpPr>
            <a:spLocks noGrp="1"/>
          </p:cNvSpPr>
          <p:nvPr>
            <p:ph type="ftr" sz="quarter" idx="11"/>
          </p:nvPr>
        </p:nvSpPr>
        <p:spPr/>
        <p:txBody>
          <a:bodyPr/>
          <a:lstStyle>
            <a:lvl1pPr>
              <a:defRPr>
                <a:solidFill>
                  <a:schemeClr val="accent3"/>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9F630B48-C198-4274-AD77-2E4A0912229A}" type="slidenum">
              <a:rPr lang="en-US" smtClean="0"/>
              <a:pPr/>
              <a:t>‹#›</a:t>
            </a:fld>
            <a:endParaRPr lang="en-US"/>
          </a:p>
        </p:txBody>
      </p:sp>
    </p:spTree>
    <p:extLst>
      <p:ext uri="{BB962C8B-B14F-4D97-AF65-F5344CB8AC3E}">
        <p14:creationId xmlns:p14="http://schemas.microsoft.com/office/powerpoint/2010/main" val="2605535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45BBC7-55CA-445C-B8B2-4AB8CF3F7CAB}" type="datetime1">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340497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6C284-216A-45AE-B224-CFEB5BA719C0}" type="datetime1">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296159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DE7CF-CCEC-465B-BCCD-9E352237D8EA}"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30B48-C198-4274-AD77-2E4A0912229A}" type="slidenum">
              <a:rPr lang="en-US" smtClean="0"/>
              <a:t>‹#›</a:t>
            </a:fld>
            <a:endParaRPr lang="en-US"/>
          </a:p>
        </p:txBody>
      </p:sp>
    </p:spTree>
    <p:extLst>
      <p:ext uri="{BB962C8B-B14F-4D97-AF65-F5344CB8AC3E}">
        <p14:creationId xmlns:p14="http://schemas.microsoft.com/office/powerpoint/2010/main" val="39374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accent3"/>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accent3"/>
                </a:solidFill>
              </a:defRPr>
            </a:lvl1pPr>
          </a:lstStyle>
          <a:p>
            <a:fld id="{3B3DF501-34C0-4C33-8789-FC9CB82736FB}" type="datetime1">
              <a:rPr lang="en-US" smtClean="0"/>
              <a:pPr/>
              <a:t>9/21/2023</a:t>
            </a:fld>
            <a:endParaRPr lang="en-US"/>
          </a:p>
        </p:txBody>
      </p:sp>
      <p:sp>
        <p:nvSpPr>
          <p:cNvPr id="5" name="Footer Placeholder 4"/>
          <p:cNvSpPr>
            <a:spLocks noGrp="1"/>
          </p:cNvSpPr>
          <p:nvPr>
            <p:ph type="ftr" sz="quarter" idx="11"/>
          </p:nvPr>
        </p:nvSpPr>
        <p:spPr/>
        <p:txBody>
          <a:bodyPr/>
          <a:lstStyle>
            <a:lvl1pPr>
              <a:defRPr>
                <a:solidFill>
                  <a:schemeClr val="accent3"/>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9F630B48-C198-4274-AD77-2E4A0912229A}" type="slidenum">
              <a:rPr lang="en-US" smtClean="0"/>
              <a:pPr/>
              <a:t>‹#›</a:t>
            </a:fld>
            <a:endParaRPr lang="en-US"/>
          </a:p>
        </p:txBody>
      </p:sp>
    </p:spTree>
    <p:extLst>
      <p:ext uri="{BB962C8B-B14F-4D97-AF65-F5344CB8AC3E}">
        <p14:creationId xmlns:p14="http://schemas.microsoft.com/office/powerpoint/2010/main" val="184520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7971"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fld id="{A0E32B1F-C5C0-4CDB-81EB-62876785BF51}" type="datetime1">
              <a:rPr lang="en-US" smtClean="0"/>
              <a:pPr/>
              <a:t>9/21/2023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290818" y="6356350"/>
            <a:ext cx="2743200" cy="365125"/>
          </a:xfrm>
          <a:prstGeom prst="rect">
            <a:avLst/>
          </a:prstGeom>
        </p:spPr>
        <p:txBody>
          <a:bodyPr vert="horz" lIns="91440" tIns="45720" rIns="91440" bIns="45720" rtlCol="0" anchor="ctr"/>
          <a:lstStyle>
            <a:lvl1pPr algn="r">
              <a:defRPr sz="1200" b="0">
                <a:solidFill>
                  <a:schemeClr val="accent1"/>
                </a:solidFill>
                <a:latin typeface="+mj-lt"/>
              </a:defRPr>
            </a:lvl1pPr>
          </a:lstStyle>
          <a:p>
            <a:fld id="{9F630B48-C198-4274-AD77-2E4A0912229A}" type="slidenum">
              <a:rPr lang="en-US" smtClean="0"/>
              <a:pPr/>
              <a:t>‹#›</a:t>
            </a:fld>
            <a:endParaRPr lang="en-US" dirty="0"/>
          </a:p>
        </p:txBody>
      </p:sp>
    </p:spTree>
    <p:extLst>
      <p:ext uri="{BB962C8B-B14F-4D97-AF65-F5344CB8AC3E}">
        <p14:creationId xmlns:p14="http://schemas.microsoft.com/office/powerpoint/2010/main" val="2383327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9" r:id="rId9"/>
  </p:sldLayoutIdLst>
  <p:hf hdr="0" ftr="0" dt="0"/>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7971"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fld id="{A0E32B1F-C5C0-4CDB-81EB-62876785BF51}"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4069B2"/>
              </a:solidFill>
            </a:endParaRPr>
          </a:p>
        </p:txBody>
      </p:sp>
      <p:sp>
        <p:nvSpPr>
          <p:cNvPr id="6" name="Slide Number Placeholder 5"/>
          <p:cNvSpPr>
            <a:spLocks noGrp="1"/>
          </p:cNvSpPr>
          <p:nvPr>
            <p:ph type="sldNum" sz="quarter" idx="4"/>
          </p:nvPr>
        </p:nvSpPr>
        <p:spPr>
          <a:xfrm>
            <a:off x="9290818" y="6356350"/>
            <a:ext cx="2743200" cy="365125"/>
          </a:xfrm>
          <a:prstGeom prst="rect">
            <a:avLst/>
          </a:prstGeom>
        </p:spPr>
        <p:txBody>
          <a:bodyPr vert="horz" lIns="91440" tIns="45720" rIns="91440" bIns="45720" rtlCol="0" anchor="ctr"/>
          <a:lstStyle>
            <a:lvl1pPr algn="r">
              <a:defRPr sz="1200" b="0">
                <a:solidFill>
                  <a:schemeClr val="accent1"/>
                </a:solidFill>
                <a:latin typeface="+mj-lt"/>
              </a:defRPr>
            </a:lvl1pPr>
          </a:lstStyle>
          <a:p>
            <a:fld id="{9F630B48-C198-4274-AD77-2E4A0912229A}" type="slidenum">
              <a:rPr lang="en-US" smtClean="0">
                <a:solidFill>
                  <a:srgbClr val="4069B2"/>
                </a:solidFill>
              </a:rPr>
              <a:pPr/>
              <a:t>‹#›</a:t>
            </a:fld>
            <a:endParaRPr lang="en-US" dirty="0">
              <a:solidFill>
                <a:srgbClr val="4069B2"/>
              </a:solidFill>
            </a:endParaRPr>
          </a:p>
        </p:txBody>
      </p:sp>
    </p:spTree>
    <p:extLst>
      <p:ext uri="{BB962C8B-B14F-4D97-AF65-F5344CB8AC3E}">
        <p14:creationId xmlns:p14="http://schemas.microsoft.com/office/powerpoint/2010/main" val="1882851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7971"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fld id="{A0E32B1F-C5C0-4CDB-81EB-62876785BF51}"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4069B2"/>
              </a:solidFill>
            </a:endParaRPr>
          </a:p>
        </p:txBody>
      </p:sp>
      <p:sp>
        <p:nvSpPr>
          <p:cNvPr id="6" name="Slide Number Placeholder 5"/>
          <p:cNvSpPr>
            <a:spLocks noGrp="1"/>
          </p:cNvSpPr>
          <p:nvPr>
            <p:ph type="sldNum" sz="quarter" idx="4"/>
          </p:nvPr>
        </p:nvSpPr>
        <p:spPr>
          <a:xfrm>
            <a:off x="9290818" y="6356350"/>
            <a:ext cx="2743200" cy="365125"/>
          </a:xfrm>
          <a:prstGeom prst="rect">
            <a:avLst/>
          </a:prstGeom>
        </p:spPr>
        <p:txBody>
          <a:bodyPr vert="horz" lIns="91440" tIns="45720" rIns="91440" bIns="45720" rtlCol="0" anchor="ctr"/>
          <a:lstStyle>
            <a:lvl1pPr algn="r">
              <a:defRPr sz="1200" b="0">
                <a:solidFill>
                  <a:schemeClr val="accent1"/>
                </a:solidFill>
                <a:latin typeface="+mj-lt"/>
              </a:defRPr>
            </a:lvl1pPr>
          </a:lstStyle>
          <a:p>
            <a:fld id="{9F630B48-C198-4274-AD77-2E4A0912229A}" type="slidenum">
              <a:rPr lang="en-US" smtClean="0">
                <a:solidFill>
                  <a:srgbClr val="4069B2"/>
                </a:solidFill>
              </a:rPr>
              <a:pPr/>
              <a:t>‹#›</a:t>
            </a:fld>
            <a:endParaRPr lang="en-US" dirty="0">
              <a:solidFill>
                <a:srgbClr val="4069B2"/>
              </a:solidFill>
            </a:endParaRPr>
          </a:p>
        </p:txBody>
      </p:sp>
    </p:spTree>
    <p:extLst>
      <p:ext uri="{BB962C8B-B14F-4D97-AF65-F5344CB8AC3E}">
        <p14:creationId xmlns:p14="http://schemas.microsoft.com/office/powerpoint/2010/main" val="393542026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hf hdr="0" ftr="0" dt="0"/>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7971"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fld id="{A0E32B1F-C5C0-4CDB-81EB-62876785BF51}"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4069B2"/>
              </a:solidFill>
            </a:endParaRPr>
          </a:p>
        </p:txBody>
      </p:sp>
      <p:sp>
        <p:nvSpPr>
          <p:cNvPr id="6" name="Slide Number Placeholder 5"/>
          <p:cNvSpPr>
            <a:spLocks noGrp="1"/>
          </p:cNvSpPr>
          <p:nvPr>
            <p:ph type="sldNum" sz="quarter" idx="4"/>
          </p:nvPr>
        </p:nvSpPr>
        <p:spPr>
          <a:xfrm>
            <a:off x="9290818" y="6356350"/>
            <a:ext cx="2743200" cy="365125"/>
          </a:xfrm>
          <a:prstGeom prst="rect">
            <a:avLst/>
          </a:prstGeom>
        </p:spPr>
        <p:txBody>
          <a:bodyPr vert="horz" lIns="91440" tIns="45720" rIns="91440" bIns="45720" rtlCol="0" anchor="ctr"/>
          <a:lstStyle>
            <a:lvl1pPr algn="r">
              <a:defRPr sz="1200" b="0">
                <a:solidFill>
                  <a:schemeClr val="accent1"/>
                </a:solidFill>
                <a:latin typeface="+mj-lt"/>
              </a:defRPr>
            </a:lvl1pPr>
          </a:lstStyle>
          <a:p>
            <a:fld id="{9F630B48-C198-4274-AD77-2E4A0912229A}" type="slidenum">
              <a:rPr lang="en-US" smtClean="0">
                <a:solidFill>
                  <a:srgbClr val="4069B2"/>
                </a:solidFill>
              </a:rPr>
              <a:pPr/>
              <a:t>‹#›</a:t>
            </a:fld>
            <a:endParaRPr lang="en-US" dirty="0">
              <a:solidFill>
                <a:srgbClr val="4069B2"/>
              </a:solidFill>
            </a:endParaRPr>
          </a:p>
        </p:txBody>
      </p:sp>
    </p:spTree>
    <p:extLst>
      <p:ext uri="{BB962C8B-B14F-4D97-AF65-F5344CB8AC3E}">
        <p14:creationId xmlns:p14="http://schemas.microsoft.com/office/powerpoint/2010/main" val="25519253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hdr="0" ftr="0" dt="0"/>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7971"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fld id="{A0E32B1F-C5C0-4CDB-81EB-62876785BF51}" type="datetime1">
              <a:rPr lang="en-US" smtClean="0">
                <a:solidFill>
                  <a:srgbClr val="4069B2"/>
                </a:solidFill>
              </a:rPr>
              <a:pPr/>
              <a:t>9/21/2023</a:t>
            </a:fld>
            <a:endParaRPr lang="en-US">
              <a:solidFill>
                <a:srgbClr val="4069B2"/>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4069B2"/>
              </a:solidFill>
            </a:endParaRPr>
          </a:p>
        </p:txBody>
      </p:sp>
      <p:sp>
        <p:nvSpPr>
          <p:cNvPr id="6" name="Slide Number Placeholder 5"/>
          <p:cNvSpPr>
            <a:spLocks noGrp="1"/>
          </p:cNvSpPr>
          <p:nvPr>
            <p:ph type="sldNum" sz="quarter" idx="4"/>
          </p:nvPr>
        </p:nvSpPr>
        <p:spPr>
          <a:xfrm>
            <a:off x="9290818" y="6356350"/>
            <a:ext cx="2743200" cy="365125"/>
          </a:xfrm>
          <a:prstGeom prst="rect">
            <a:avLst/>
          </a:prstGeom>
        </p:spPr>
        <p:txBody>
          <a:bodyPr vert="horz" lIns="91440" tIns="45720" rIns="91440" bIns="45720" rtlCol="0" anchor="ctr"/>
          <a:lstStyle>
            <a:lvl1pPr algn="r">
              <a:defRPr sz="1200" b="0">
                <a:solidFill>
                  <a:schemeClr val="accent1"/>
                </a:solidFill>
                <a:latin typeface="+mj-lt"/>
              </a:defRPr>
            </a:lvl1pPr>
          </a:lstStyle>
          <a:p>
            <a:fld id="{9F630B48-C198-4274-AD77-2E4A0912229A}" type="slidenum">
              <a:rPr lang="en-US" smtClean="0">
                <a:solidFill>
                  <a:srgbClr val="4069B2"/>
                </a:solidFill>
              </a:rPr>
              <a:pPr/>
              <a:t>‹#›</a:t>
            </a:fld>
            <a:endParaRPr lang="en-US" dirty="0">
              <a:solidFill>
                <a:srgbClr val="4069B2"/>
              </a:solidFill>
            </a:endParaRPr>
          </a:p>
        </p:txBody>
      </p:sp>
    </p:spTree>
    <p:extLst>
      <p:ext uri="{BB962C8B-B14F-4D97-AF65-F5344CB8AC3E}">
        <p14:creationId xmlns:p14="http://schemas.microsoft.com/office/powerpoint/2010/main" val="23145364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hdr="0" ftr="0" dt="0"/>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7971"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fld id="{106204E1-1EF2-4F2F-AF8C-608A80187E09}" type="datetime1">
              <a:rPr lang="en-US" smtClean="0"/>
              <a:t>9/21/2023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290818" y="6356350"/>
            <a:ext cx="2743200" cy="365125"/>
          </a:xfrm>
          <a:prstGeom prst="rect">
            <a:avLst/>
          </a:prstGeom>
        </p:spPr>
        <p:txBody>
          <a:bodyPr vert="horz" lIns="91440" tIns="45720" rIns="91440" bIns="45720" rtlCol="0" anchor="ctr"/>
          <a:lstStyle>
            <a:lvl1pPr algn="r">
              <a:defRPr sz="1200" b="0">
                <a:solidFill>
                  <a:schemeClr val="accent1"/>
                </a:solidFill>
                <a:latin typeface="+mj-lt"/>
              </a:defRPr>
            </a:lvl1pPr>
          </a:lstStyle>
          <a:p>
            <a:fld id="{9F630B48-C198-4274-AD77-2E4A0912229A}" type="slidenum">
              <a:rPr lang="en-US" smtClean="0"/>
              <a:pPr/>
              <a:t>‹#›</a:t>
            </a:fld>
            <a:endParaRPr lang="en-US" dirty="0"/>
          </a:p>
        </p:txBody>
      </p:sp>
    </p:spTree>
    <p:extLst>
      <p:ext uri="{BB962C8B-B14F-4D97-AF65-F5344CB8AC3E}">
        <p14:creationId xmlns:p14="http://schemas.microsoft.com/office/powerpoint/2010/main" val="231044561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hdr="0" ftr="0" dt="0"/>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hyperlink" Target="https://blueshieldca.com/networktriohm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blueshieldca.com/networkppo" TargetMode="External"/><Relationship Id="rId4" Type="http://schemas.openxmlformats.org/officeDocument/2006/relationships/hyperlink" Target="https://blueshieldca.com/networkhm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tags" Target="../tags/tag11.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5.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hyperlink" Target="http://www.kp.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healthy.kaiserpermanente.org/southern-california/doctors-locations#/search-form"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0.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30.xml"/><Relationship Id="rId7" Type="http://schemas.openxmlformats.org/officeDocument/2006/relationships/diagramQuickStyle" Target="../diagrams/quickStyle2.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7.jpeg"/><Relationship Id="rId9" Type="http://schemas.microsoft.com/office/2007/relationships/diagramDrawing" Target="../diagrams/drawing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7762" b="12976"/>
          <a:stretch/>
        </p:blipFill>
        <p:spPr>
          <a:xfrm>
            <a:off x="-6811" y="-43546"/>
            <a:ext cx="12192230" cy="6400800"/>
          </a:xfrm>
          <a:prstGeom prst="rect">
            <a:avLst/>
          </a:prstGeom>
        </p:spPr>
      </p:pic>
      <p:sp>
        <p:nvSpPr>
          <p:cNvPr id="13" name="Title 1">
            <a:extLst>
              <a:ext uri="{FF2B5EF4-FFF2-40B4-BE49-F238E27FC236}">
                <a16:creationId xmlns:a16="http://schemas.microsoft.com/office/drawing/2014/main" id="{8279A810-8480-4079-9BA1-07FD68C5A87E}"/>
              </a:ext>
            </a:extLst>
          </p:cNvPr>
          <p:cNvSpPr txBox="1">
            <a:spLocks/>
          </p:cNvSpPr>
          <p:nvPr/>
        </p:nvSpPr>
        <p:spPr>
          <a:xfrm>
            <a:off x="-6811" y="5748707"/>
            <a:ext cx="12192000" cy="1097280"/>
          </a:xfrm>
          <a:prstGeom prst="rect">
            <a:avLst/>
          </a:prstGeom>
          <a:solidFill>
            <a:srgbClr val="FFFFFF"/>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US" sz="3600" dirty="0">
                <a:solidFill>
                  <a:schemeClr val="tx2"/>
                </a:solidFill>
                <a:latin typeface="Arial" panose="020B0604020202020204" pitchFamily="34" charset="0"/>
                <a:cs typeface="Arial" panose="020B0604020202020204" pitchFamily="34" charset="0"/>
              </a:rPr>
              <a:t>2024 Benefits Open Enrollment </a:t>
            </a:r>
          </a:p>
        </p:txBody>
      </p:sp>
      <p:grpSp>
        <p:nvGrpSpPr>
          <p:cNvPr id="12" name="Group 11">
            <a:extLst>
              <a:ext uri="{FF2B5EF4-FFF2-40B4-BE49-F238E27FC236}">
                <a16:creationId xmlns:a16="http://schemas.microsoft.com/office/drawing/2014/main" id="{9E67DBC4-0317-513D-138E-F72284A2450C}"/>
              </a:ext>
            </a:extLst>
          </p:cNvPr>
          <p:cNvGrpSpPr/>
          <p:nvPr/>
        </p:nvGrpSpPr>
        <p:grpSpPr>
          <a:xfrm>
            <a:off x="9584268" y="-253999"/>
            <a:ext cx="2386586" cy="3682999"/>
            <a:chOff x="9834992" y="-253999"/>
            <a:chExt cx="2135861" cy="3298109"/>
          </a:xfrm>
        </p:grpSpPr>
        <p:sp>
          <p:nvSpPr>
            <p:cNvPr id="7" name="Pentagon 6"/>
            <p:cNvSpPr/>
            <p:nvPr/>
          </p:nvSpPr>
          <p:spPr>
            <a:xfrm rot="5400000">
              <a:off x="9263794" y="377683"/>
              <a:ext cx="3298109" cy="2034746"/>
            </a:xfrm>
            <a:prstGeom prst="homePlate">
              <a:avLst/>
            </a:prstGeom>
            <a:solidFill>
              <a:srgbClr val="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E352A"/>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B84EBAE-541F-18A0-9995-9767F822468D}"/>
                </a:ext>
              </a:extLst>
            </p:cNvPr>
            <p:cNvGrpSpPr/>
            <p:nvPr/>
          </p:nvGrpSpPr>
          <p:grpSpPr>
            <a:xfrm>
              <a:off x="9834992" y="209407"/>
              <a:ext cx="2135861" cy="1541593"/>
              <a:chOff x="9834992" y="209407"/>
              <a:chExt cx="2135861" cy="1541593"/>
            </a:xfrm>
          </p:grpSpPr>
          <p:sp>
            <p:nvSpPr>
              <p:cNvPr id="8" name="Text Box 2"/>
              <p:cNvSpPr txBox="1">
                <a:spLocks noChangeArrowheads="1"/>
              </p:cNvSpPr>
              <p:nvPr/>
            </p:nvSpPr>
            <p:spPr bwMode="auto">
              <a:xfrm>
                <a:off x="9834992" y="1265080"/>
                <a:ext cx="2135861" cy="382477"/>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190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TROLLEY UNION</a:t>
                </a:r>
              </a:p>
            </p:txBody>
          </p:sp>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10148625" y="209407"/>
                <a:ext cx="1528445" cy="819150"/>
              </a:xfrm>
              <a:prstGeom prst="rect">
                <a:avLst/>
              </a:prstGeom>
            </p:spPr>
          </p:pic>
          <p:cxnSp>
            <p:nvCxnSpPr>
              <p:cNvPr id="10" name="Straight Connector 9"/>
              <p:cNvCxnSpPr>
                <a:cxnSpLocks/>
              </p:cNvCxnSpPr>
              <p:nvPr/>
            </p:nvCxnSpPr>
            <p:spPr>
              <a:xfrm flipV="1">
                <a:off x="10040040" y="1747825"/>
                <a:ext cx="1737360" cy="3175"/>
              </a:xfrm>
              <a:prstGeom prst="line">
                <a:avLst/>
              </a:prstGeom>
              <a:noFill/>
              <a:ln w="76200" cap="flat" cmpd="sng" algn="ctr">
                <a:solidFill>
                  <a:schemeClr val="tx2"/>
                </a:solidFill>
                <a:prstDash val="solid"/>
                <a:miter lim="800000"/>
              </a:ln>
              <a:effectLst/>
            </p:spPr>
          </p:cxnSp>
          <p:cxnSp>
            <p:nvCxnSpPr>
              <p:cNvPr id="11" name="Straight Connector 10"/>
              <p:cNvCxnSpPr>
                <a:cxnSpLocks/>
              </p:cNvCxnSpPr>
              <p:nvPr/>
            </p:nvCxnSpPr>
            <p:spPr>
              <a:xfrm flipV="1">
                <a:off x="10040040" y="1174182"/>
                <a:ext cx="1737360" cy="3175"/>
              </a:xfrm>
              <a:prstGeom prst="line">
                <a:avLst/>
              </a:prstGeom>
              <a:noFill/>
              <a:ln w="76200" cap="flat" cmpd="sng" algn="ctr">
                <a:solidFill>
                  <a:schemeClr val="tx2"/>
                </a:solidFill>
                <a:prstDash val="solid"/>
                <a:miter lim="800000"/>
              </a:ln>
              <a:effectLst/>
            </p:spPr>
          </p:cxnSp>
        </p:grpSp>
      </p:grpSp>
    </p:spTree>
    <p:custDataLst>
      <p:tags r:id="rId1"/>
    </p:custDataLst>
    <p:extLst>
      <p:ext uri="{BB962C8B-B14F-4D97-AF65-F5344CB8AC3E}">
        <p14:creationId xmlns:p14="http://schemas.microsoft.com/office/powerpoint/2010/main" val="372402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8087"/>
            <a:ext cx="10515600" cy="1325563"/>
          </a:xfrm>
        </p:spPr>
        <p:txBody>
          <a:bodyPr>
            <a:normAutofit/>
          </a:bodyPr>
          <a:lstStyle/>
          <a:p>
            <a:r>
              <a:rPr lang="en-US" sz="3600" dirty="0">
                <a:solidFill>
                  <a:schemeClr val="tx2"/>
                </a:solidFill>
              </a:rPr>
              <a:t>Blue Shield PPO Pharmacy Plan</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pPr/>
              <a:t>10</a:t>
            </a:fld>
            <a:endParaRPr lang="en-US" dirty="0">
              <a:solidFill>
                <a:schemeClr val="tx1"/>
              </a:solidFill>
            </a:endParaRPr>
          </a:p>
        </p:txBody>
      </p:sp>
      <p:sp>
        <p:nvSpPr>
          <p:cNvPr id="12" name="Control 2"/>
          <p:cNvSpPr>
            <a:spLocks noChangeArrowheads="1" noChangeShapeType="1"/>
          </p:cNvSpPr>
          <p:nvPr/>
        </p:nvSpPr>
        <p:spPr bwMode="auto">
          <a:xfrm>
            <a:off x="3322982" y="2517775"/>
            <a:ext cx="7086600" cy="4865688"/>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5" name="Control 3"/>
          <p:cNvSpPr>
            <a:spLocks noChangeArrowheads="1" noChangeShapeType="1"/>
          </p:cNvSpPr>
          <p:nvPr/>
        </p:nvSpPr>
        <p:spPr bwMode="auto">
          <a:xfrm>
            <a:off x="2946400" y="2517775"/>
            <a:ext cx="7123113" cy="445928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7" name="Control 1"/>
          <p:cNvSpPr>
            <a:spLocks noChangeArrowheads="1" noChangeShapeType="1"/>
          </p:cNvSpPr>
          <p:nvPr/>
        </p:nvSpPr>
        <p:spPr bwMode="auto">
          <a:xfrm>
            <a:off x="4178300" y="2381250"/>
            <a:ext cx="7123113" cy="6907213"/>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6" name="TextBox 5"/>
          <p:cNvSpPr txBox="1"/>
          <p:nvPr/>
        </p:nvSpPr>
        <p:spPr>
          <a:xfrm>
            <a:off x="1544520" y="6189975"/>
            <a:ext cx="9307773" cy="369332"/>
          </a:xfrm>
          <a:prstGeom prst="rect">
            <a:avLst/>
          </a:prstGeom>
          <a:noFill/>
        </p:spPr>
        <p:txBody>
          <a:bodyPr wrap="square" rtlCol="0">
            <a:spAutoFit/>
          </a:bodyPr>
          <a:lstStyle/>
          <a:p>
            <a:pPr algn="ctr"/>
            <a:r>
              <a:rPr lang="en-US" sz="1400" dirty="0">
                <a:solidFill>
                  <a:schemeClr val="accent6"/>
                </a:solidFill>
              </a:rPr>
              <a:t>Prescriptions are only covered through a contracted pharmacy.  There is no out of network coverage</a:t>
            </a:r>
            <a:r>
              <a:rPr lang="en-US" dirty="0"/>
              <a:t>. </a:t>
            </a:r>
          </a:p>
        </p:txBody>
      </p:sp>
      <p:graphicFrame>
        <p:nvGraphicFramePr>
          <p:cNvPr id="9" name="Table 8"/>
          <p:cNvGraphicFramePr>
            <a:graphicFrameLocks noGrp="1"/>
          </p:cNvGraphicFramePr>
          <p:nvPr>
            <p:extLst>
              <p:ext uri="{D42A27DB-BD31-4B8C-83A1-F6EECF244321}">
                <p14:modId xmlns:p14="http://schemas.microsoft.com/office/powerpoint/2010/main" val="3428710117"/>
              </p:ext>
            </p:extLst>
          </p:nvPr>
        </p:nvGraphicFramePr>
        <p:xfrm>
          <a:off x="3112599" y="1803650"/>
          <a:ext cx="5966802" cy="3368834"/>
        </p:xfrm>
        <a:graphic>
          <a:graphicData uri="http://schemas.openxmlformats.org/drawingml/2006/table">
            <a:tbl>
              <a:tblPr firstRow="1" firstCol="1" lastRow="1" lastCol="1" bandRow="1" bandCol="1"/>
              <a:tblGrid>
                <a:gridCol w="1968430">
                  <a:extLst>
                    <a:ext uri="{9D8B030D-6E8A-4147-A177-3AD203B41FA5}">
                      <a16:colId xmlns:a16="http://schemas.microsoft.com/office/drawing/2014/main" val="219471160"/>
                    </a:ext>
                  </a:extLst>
                </a:gridCol>
                <a:gridCol w="1999186">
                  <a:extLst>
                    <a:ext uri="{9D8B030D-6E8A-4147-A177-3AD203B41FA5}">
                      <a16:colId xmlns:a16="http://schemas.microsoft.com/office/drawing/2014/main" val="2480458169"/>
                    </a:ext>
                  </a:extLst>
                </a:gridCol>
                <a:gridCol w="1999186">
                  <a:extLst>
                    <a:ext uri="{9D8B030D-6E8A-4147-A177-3AD203B41FA5}">
                      <a16:colId xmlns:a16="http://schemas.microsoft.com/office/drawing/2014/main" val="1809282260"/>
                    </a:ext>
                  </a:extLst>
                </a:gridCol>
              </a:tblGrid>
              <a:tr h="413259">
                <a:tc>
                  <a:txBody>
                    <a:bodyPr/>
                    <a:lstStyle/>
                    <a:p>
                      <a:pPr marL="114300" marR="0">
                        <a:lnSpc>
                          <a:spcPct val="107000"/>
                        </a:lnSpc>
                        <a:spcBef>
                          <a:spcPts val="0"/>
                        </a:spcBef>
                        <a:spcAft>
                          <a:spcPts val="800"/>
                        </a:spcAft>
                      </a:pPr>
                      <a:r>
                        <a:rPr lang="en-US" sz="900" b="1" dirty="0">
                          <a:effectLst/>
                          <a:latin typeface="Arial" panose="020B0604020202020204" pitchFamily="34" charset="0"/>
                          <a:ea typeface="Calibri" panose="020F0502020204030204" pitchFamily="34" charset="0"/>
                          <a:cs typeface="Arial" panose="020B0604020202020204" pitchFamily="34" charset="0"/>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gridSpan="2">
                  <a:txBody>
                    <a:bodyPr/>
                    <a:lstStyle/>
                    <a:p>
                      <a:pPr marL="114300" marR="0" algn="ctr">
                        <a:lnSpc>
                          <a:spcPct val="107000"/>
                        </a:lnSpc>
                        <a:spcBef>
                          <a:spcPts val="0"/>
                        </a:spcBef>
                        <a:spcAft>
                          <a:spcPts val="800"/>
                        </a:spcAft>
                      </a:pPr>
                      <a:r>
                        <a:rPr lang="en-US" sz="900" b="1" spc="10" dirty="0">
                          <a:solidFill>
                            <a:srgbClr val="FDFDFD"/>
                          </a:solidFill>
                          <a:effectLst/>
                          <a:latin typeface="Arial" panose="020B0604020202020204" pitchFamily="34" charset="0"/>
                          <a:ea typeface="Calibri" panose="020F0502020204030204" pitchFamily="34" charset="0"/>
                          <a:cs typeface="Arial" panose="020B0604020202020204" pitchFamily="34" charset="0"/>
                        </a:rPr>
                        <a:t>Blue Shield </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PPO</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3529301340"/>
                  </a:ext>
                </a:extLst>
              </a:tr>
              <a:tr h="311823">
                <a:tc>
                  <a:txBody>
                    <a:bodyPr/>
                    <a:lstStyle/>
                    <a:p>
                      <a:pPr marL="114300" marR="163830">
                        <a:lnSpc>
                          <a:spcPct val="106000"/>
                        </a:lnSpc>
                        <a:spcBef>
                          <a:spcPts val="600"/>
                        </a:spcBef>
                        <a:spcAft>
                          <a:spcPts val="800"/>
                        </a:spcAft>
                      </a:pPr>
                      <a:r>
                        <a:rPr lang="en-US" sz="900" b="1" spc="-10">
                          <a:solidFill>
                            <a:srgbClr val="FDFDFD"/>
                          </a:solidFill>
                          <a:effectLst/>
                          <a:latin typeface="Arial" panose="020B0604020202020204" pitchFamily="34" charset="0"/>
                          <a:ea typeface="Calibri" panose="020F0502020204030204" pitchFamily="34" charset="0"/>
                          <a:cs typeface="Arial" panose="020B0604020202020204" pitchFamily="34" charset="0"/>
                        </a:rPr>
                        <a:t>Pr</a:t>
                      </a:r>
                      <a:r>
                        <a:rPr lang="en-US" sz="900" b="1">
                          <a:solidFill>
                            <a:srgbClr val="FDFDFD"/>
                          </a:solidFill>
                          <a:effectLst/>
                          <a:latin typeface="Arial" panose="020B0604020202020204" pitchFamily="34" charset="0"/>
                          <a:ea typeface="Calibri" panose="020F0502020204030204" pitchFamily="34" charset="0"/>
                          <a:cs typeface="Arial" panose="020B0604020202020204" pitchFamily="34" charset="0"/>
                        </a:rPr>
                        <a:t>escription</a:t>
                      </a:r>
                      <a:r>
                        <a:rPr lang="en-US" sz="900" b="1" spc="-20">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spc="5">
                          <a:solidFill>
                            <a:srgbClr val="FDFDFD"/>
                          </a:solidFill>
                          <a:effectLst/>
                          <a:latin typeface="Arial" panose="020B0604020202020204" pitchFamily="34" charset="0"/>
                          <a:ea typeface="Calibri" panose="020F0502020204030204" pitchFamily="34" charset="0"/>
                          <a:cs typeface="Arial" panose="020B0604020202020204" pitchFamily="34" charset="0"/>
                        </a:rPr>
                        <a:t>D</a:t>
                      </a:r>
                      <a:r>
                        <a:rPr lang="en-US" sz="900" b="1">
                          <a:solidFill>
                            <a:srgbClr val="FDFDFD"/>
                          </a:solidFill>
                          <a:effectLst/>
                          <a:latin typeface="Arial" panose="020B0604020202020204" pitchFamily="34" charset="0"/>
                          <a:ea typeface="Calibri" panose="020F0502020204030204" pitchFamily="34" charset="0"/>
                          <a:cs typeface="Arial" panose="020B0604020202020204" pitchFamily="34" charset="0"/>
                        </a:rPr>
                        <a:t>rug</a:t>
                      </a:r>
                      <a:r>
                        <a:rPr lang="en-US" sz="900" b="1" spc="65">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spc="-15">
                          <a:solidFill>
                            <a:srgbClr val="FDFDFD"/>
                          </a:solidFill>
                          <a:effectLst/>
                          <a:latin typeface="Arial" panose="020B0604020202020204" pitchFamily="34" charset="0"/>
                          <a:ea typeface="Calibri" panose="020F0502020204030204" pitchFamily="34" charset="0"/>
                          <a:cs typeface="Arial" panose="020B0604020202020204" pitchFamily="34" charset="0"/>
                        </a:rPr>
                        <a:t>C</a:t>
                      </a:r>
                      <a:r>
                        <a:rPr lang="en-US" sz="900" b="1" spc="-5">
                          <a:solidFill>
                            <a:srgbClr val="FDFDFD"/>
                          </a:solidFill>
                          <a:effectLst/>
                          <a:latin typeface="Arial" panose="020B0604020202020204" pitchFamily="34" charset="0"/>
                          <a:ea typeface="Calibri" panose="020F0502020204030204" pitchFamily="34" charset="0"/>
                          <a:cs typeface="Arial" panose="020B0604020202020204" pitchFamily="34" charset="0"/>
                        </a:rPr>
                        <a:t>o</a:t>
                      </a:r>
                      <a:r>
                        <a:rPr lang="en-US" sz="900" b="1" spc="-10">
                          <a:solidFill>
                            <a:srgbClr val="FDFDFD"/>
                          </a:solidFill>
                          <a:effectLst/>
                          <a:latin typeface="Arial" panose="020B0604020202020204" pitchFamily="34" charset="0"/>
                          <a:ea typeface="Calibri" panose="020F0502020204030204" pitchFamily="34" charset="0"/>
                          <a:cs typeface="Arial" panose="020B0604020202020204" pitchFamily="34" charset="0"/>
                        </a:rPr>
                        <a:t>v</a:t>
                      </a:r>
                      <a:r>
                        <a:rPr lang="en-US" sz="900" b="1">
                          <a:solidFill>
                            <a:srgbClr val="FDFDFD"/>
                          </a:solidFill>
                          <a:effectLst/>
                          <a:latin typeface="Arial" panose="020B0604020202020204" pitchFamily="34" charset="0"/>
                          <a:ea typeface="Calibri" panose="020F0502020204030204" pitchFamily="34" charset="0"/>
                          <a:cs typeface="Arial" panose="020B0604020202020204" pitchFamily="34" charset="0"/>
                        </a:rPr>
                        <a:t>e</a:t>
                      </a:r>
                      <a:r>
                        <a:rPr lang="en-US" sz="900" b="1" spc="-10">
                          <a:solidFill>
                            <a:srgbClr val="FDFDFD"/>
                          </a:solidFill>
                          <a:effectLst/>
                          <a:latin typeface="Arial" panose="020B0604020202020204" pitchFamily="34" charset="0"/>
                          <a:ea typeface="Calibri" panose="020F0502020204030204" pitchFamily="34" charset="0"/>
                          <a:cs typeface="Arial" panose="020B0604020202020204" pitchFamily="34" charset="0"/>
                        </a:rPr>
                        <a:t>r</a:t>
                      </a:r>
                      <a:r>
                        <a:rPr lang="en-US" sz="900" b="1">
                          <a:solidFill>
                            <a:srgbClr val="FDFDFD"/>
                          </a:solidFill>
                          <a:effectLst/>
                          <a:latin typeface="Arial" panose="020B0604020202020204" pitchFamily="34" charset="0"/>
                          <a:ea typeface="Calibri" panose="020F0502020204030204" pitchFamily="34" charset="0"/>
                          <a:cs typeface="Arial" panose="020B0604020202020204" pitchFamily="34" charset="0"/>
                        </a:rPr>
                        <a:t>age</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w="12700" cap="flat" cmpd="sng" algn="ctr">
                      <a:solidFill>
                        <a:srgbClr val="0000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gridSpan="2">
                  <a:txBody>
                    <a:bodyPr/>
                    <a:lstStyle/>
                    <a:p>
                      <a:pPr marL="114300" marR="0" algn="ctr">
                        <a:lnSpc>
                          <a:spcPct val="107000"/>
                        </a:lnSpc>
                        <a:spcBef>
                          <a:spcPts val="600"/>
                        </a:spcBef>
                        <a:spcAft>
                          <a:spcPts val="600"/>
                        </a:spcAft>
                      </a:pPr>
                      <a:r>
                        <a:rPr lang="en-US" sz="900" b="1" spc="-20" dirty="0">
                          <a:solidFill>
                            <a:srgbClr val="FFFFFF"/>
                          </a:solidFill>
                          <a:effectLst/>
                          <a:latin typeface="Arial" panose="020B0604020202020204" pitchFamily="34" charset="0"/>
                          <a:ea typeface="Calibri" panose="020F0502020204030204" pitchFamily="34" charset="0"/>
                          <a:cs typeface="Arial" panose="020B0604020202020204" pitchFamily="34" charset="0"/>
                        </a:rPr>
                        <a:t>Express Scripts</a:t>
                      </a:r>
                    </a:p>
                    <a:p>
                      <a:pPr marL="114300" marR="0" algn="ctr">
                        <a:lnSpc>
                          <a:spcPct val="107000"/>
                        </a:lnSpc>
                        <a:spcBef>
                          <a:spcPts val="600"/>
                        </a:spcBef>
                        <a:spcAft>
                          <a:spcPts val="800"/>
                        </a:spcAft>
                      </a:pPr>
                      <a:r>
                        <a:rPr lang="en-US" sz="900" b="1" spc="-20" dirty="0">
                          <a:solidFill>
                            <a:srgbClr val="FFFFFF"/>
                          </a:solidFill>
                          <a:effectLst/>
                          <a:latin typeface="Arial" panose="020B0604020202020204" pitchFamily="34" charset="0"/>
                          <a:ea typeface="Calibri" panose="020F0502020204030204" pitchFamily="34" charset="0"/>
                          <a:cs typeface="Arial" panose="020B0604020202020204" pitchFamily="34" charset="0"/>
                        </a:rPr>
                        <a:t>    In-Network                                              Out-of-Network</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4168097179"/>
                  </a:ext>
                </a:extLst>
              </a:tr>
              <a:tr h="467358">
                <a:tc>
                  <a:txBody>
                    <a:bodyPr/>
                    <a:lstStyle/>
                    <a:p>
                      <a:pPr marL="114300" marR="34290">
                        <a:lnSpc>
                          <a:spcPct val="106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of-</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oc</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k</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M</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aximum</a:t>
                      </a:r>
                    </a:p>
                    <a:p>
                      <a:pPr marL="114300" marR="163830">
                        <a:lnSpc>
                          <a:spcPct val="106000"/>
                        </a:lnSpc>
                        <a:spcBef>
                          <a:spcPts val="600"/>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ndividual</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amily</a:t>
                      </a:r>
                    </a:p>
                  </a:txBody>
                  <a:tcPr marL="0" marR="0" marT="0" marB="0" anchor="ctr">
                    <a:lnL>
                      <a:noFill/>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114300" marR="0" algn="ctr">
                        <a:lnSpc>
                          <a:spcPct val="107000"/>
                        </a:lnSpc>
                        <a:spcBef>
                          <a:spcPts val="60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$5,850</a:t>
                      </a:r>
                      <a:r>
                        <a:rPr lang="en-US" sz="900" b="0" spc="-8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$10,700</a:t>
                      </a:r>
                    </a:p>
                  </a:txBody>
                  <a:tcPr marL="0" marR="0" marT="0" marB="0" anchor="ctr">
                    <a:lnL w="6350" cap="flat" cmpd="sng" algn="ctr">
                      <a:solidFill>
                        <a:schemeClr val="accent6"/>
                      </a:solid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693553116"/>
                  </a:ext>
                </a:extLst>
              </a:tr>
              <a:tr h="989501">
                <a:tc>
                  <a:txBody>
                    <a:bodyPr/>
                    <a:lstStyle/>
                    <a:p>
                      <a:pPr marL="114300" marR="0">
                        <a:lnSpc>
                          <a:spcPct val="107000"/>
                        </a:lnSpc>
                        <a:spcBef>
                          <a:spcPts val="600"/>
                        </a:spcBef>
                        <a:spcAft>
                          <a:spcPts val="0"/>
                        </a:spcAft>
                      </a:pP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escriptio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D</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rug</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etail</a:t>
                      </a:r>
                      <a:endPar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14300" marR="0">
                        <a:lnSpc>
                          <a:spcPct val="107000"/>
                        </a:lnSpc>
                        <a:spcBef>
                          <a:spcPts val="165"/>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G</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ene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ic</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Brand</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Non-</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mula</a:t>
                      </a:r>
                      <a:r>
                        <a:rPr lang="en-US" sz="900" b="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Brand</a:t>
                      </a:r>
                    </a:p>
                  </a:txBody>
                  <a:tcPr marL="0" marR="0" marT="0" marB="0">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165"/>
                        </a:spcBef>
                        <a:spcAft>
                          <a:spcPts val="800"/>
                        </a:spcAft>
                      </a:pP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(30</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d</a:t>
                      </a:r>
                      <a:r>
                        <a:rPr lang="en-US" sz="900" b="0" spc="-15" dirty="0">
                          <a:solidFill>
                            <a:schemeClr val="tx2"/>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2"/>
                          </a:solidFill>
                          <a:effectLst/>
                          <a:latin typeface="Arial" panose="020B0604020202020204" pitchFamily="34" charset="0"/>
                          <a:ea typeface="Calibri" panose="020F0502020204030204" pitchFamily="34" charset="0"/>
                          <a:cs typeface="Arial" panose="020B0604020202020204" pitchFamily="34" charset="0"/>
                        </a:rPr>
                        <a:t>y</a:t>
                      </a:r>
                      <a:r>
                        <a:rPr lang="en-US" sz="900" b="0" spc="-45"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supply)</a:t>
                      </a:r>
                      <a:endParaRPr lang="en-US" sz="9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p>
                      <a:pPr marL="114300" marR="0" algn="ctr">
                        <a:lnSpc>
                          <a:spcPct val="107000"/>
                        </a:lnSpc>
                        <a:spcBef>
                          <a:spcPts val="65"/>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5</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65"/>
                        </a:spcBef>
                        <a:spcAft>
                          <a:spcPts val="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Not covered</a:t>
                      </a:r>
                    </a:p>
                  </a:txBody>
                  <a:tcPr marL="0" marR="0" marT="0" marB="0" anchor="ctr">
                    <a:lnL w="6350" cap="flat" cmpd="sng" algn="ctr">
                      <a:no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950809409"/>
                  </a:ext>
                </a:extLst>
              </a:tr>
              <a:tr h="1063487">
                <a:tc>
                  <a:txBody>
                    <a:bodyPr/>
                    <a:lstStyle/>
                    <a:p>
                      <a:pPr marL="114300" marR="0">
                        <a:lnSpc>
                          <a:spcPct val="107000"/>
                        </a:lnSpc>
                        <a:spcBef>
                          <a:spcPts val="210"/>
                        </a:spcBef>
                        <a:spcAft>
                          <a:spcPts val="80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Pr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escription</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D</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rug:</a:t>
                      </a:r>
                      <a:r>
                        <a:rPr lang="en-US" sz="900" b="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M</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ail</a:t>
                      </a:r>
                      <a:r>
                        <a:rPr lang="en-US" sz="900" b="0" spc="-8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der</a:t>
                      </a:r>
                    </a:p>
                    <a:p>
                      <a:pPr marL="114300" marR="0">
                        <a:lnSpc>
                          <a:spcPct val="107000"/>
                        </a:lnSpc>
                        <a:spcBef>
                          <a:spcPts val="165"/>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G</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ene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ic</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Brand</a:t>
                      </a:r>
                    </a:p>
                    <a:p>
                      <a:pPr marL="114300" marR="0">
                        <a:lnSpc>
                          <a:spcPct val="107000"/>
                        </a:lnSpc>
                        <a:spcBef>
                          <a:spcPts val="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Non-</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mula</a:t>
                      </a:r>
                      <a:r>
                        <a:rPr lang="en-US" sz="900" b="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Brand</a:t>
                      </a:r>
                    </a:p>
                  </a:txBody>
                  <a:tcPr marL="0" marR="0" marT="0" marB="0">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165"/>
                        </a:spcBef>
                        <a:spcAft>
                          <a:spcPts val="800"/>
                        </a:spcAft>
                      </a:pP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(90</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d</a:t>
                      </a:r>
                      <a:r>
                        <a:rPr lang="en-US" sz="900" b="0" spc="-15" dirty="0">
                          <a:solidFill>
                            <a:schemeClr val="tx2"/>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2"/>
                          </a:solidFill>
                          <a:effectLst/>
                          <a:latin typeface="Arial" panose="020B0604020202020204" pitchFamily="34" charset="0"/>
                          <a:ea typeface="Calibri" panose="020F0502020204030204" pitchFamily="34" charset="0"/>
                          <a:cs typeface="Arial" panose="020B0604020202020204" pitchFamily="34" charset="0"/>
                        </a:rPr>
                        <a:t>y</a:t>
                      </a:r>
                      <a:r>
                        <a:rPr lang="en-US" sz="900" b="0" spc="-45"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supply)</a:t>
                      </a:r>
                      <a:endParaRPr lang="en-US" sz="9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$4</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$7</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65"/>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Not covered</a:t>
                      </a:r>
                    </a:p>
                  </a:txBody>
                  <a:tcPr marL="0" marR="0" marT="0" marB="0" anchor="ctr">
                    <a:lnL w="6350" cap="flat" cmpd="sng" algn="ctr">
                      <a:no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103352377"/>
                  </a:ext>
                </a:extLst>
              </a:tr>
            </a:tbl>
          </a:graphicData>
        </a:graphic>
      </p:graphicFrame>
    </p:spTree>
    <p:custDataLst>
      <p:tags r:id="rId1"/>
    </p:custDataLst>
    <p:extLst>
      <p:ext uri="{BB962C8B-B14F-4D97-AF65-F5344CB8AC3E}">
        <p14:creationId xmlns:p14="http://schemas.microsoft.com/office/powerpoint/2010/main" val="3888907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Blue Shield – Find a doctor</a:t>
            </a:r>
          </a:p>
        </p:txBody>
      </p:sp>
      <p:sp>
        <p:nvSpPr>
          <p:cNvPr id="3" name="Content Placeholder 2"/>
          <p:cNvSpPr>
            <a:spLocks noGrp="1"/>
          </p:cNvSpPr>
          <p:nvPr>
            <p:ph idx="1"/>
          </p:nvPr>
        </p:nvSpPr>
        <p:spPr>
          <a:xfrm>
            <a:off x="838200" y="1455821"/>
            <a:ext cx="10515600" cy="4721142"/>
          </a:xfrm>
        </p:spPr>
        <p:txBody>
          <a:bodyPr>
            <a:normAutofit fontScale="70000" lnSpcReduction="20000"/>
          </a:bodyPr>
          <a:lstStyle/>
          <a:p>
            <a:r>
              <a:rPr lang="en-US" dirty="0">
                <a:solidFill>
                  <a:srgbClr val="000000"/>
                </a:solidFill>
              </a:rPr>
              <a:t>You can search for a participating physician by:</a:t>
            </a:r>
          </a:p>
          <a:p>
            <a:r>
              <a:rPr lang="en-US" dirty="0">
                <a:solidFill>
                  <a:srgbClr val="000000"/>
                </a:solidFill>
              </a:rPr>
              <a:t>Gender </a:t>
            </a:r>
          </a:p>
          <a:p>
            <a:r>
              <a:rPr lang="en-US" dirty="0">
                <a:solidFill>
                  <a:srgbClr val="000000"/>
                </a:solidFill>
              </a:rPr>
              <a:t>Specialty </a:t>
            </a:r>
          </a:p>
          <a:p>
            <a:r>
              <a:rPr lang="en-US" dirty="0">
                <a:solidFill>
                  <a:srgbClr val="000000"/>
                </a:solidFill>
              </a:rPr>
              <a:t>Language preference </a:t>
            </a:r>
          </a:p>
          <a:p>
            <a:r>
              <a:rPr lang="en-US" dirty="0">
                <a:solidFill>
                  <a:srgbClr val="000000"/>
                </a:solidFill>
              </a:rPr>
              <a:t>Location </a:t>
            </a:r>
          </a:p>
          <a:p>
            <a:endParaRPr lang="en-US" dirty="0">
              <a:solidFill>
                <a:srgbClr val="000000"/>
              </a:solidFill>
            </a:endParaRPr>
          </a:p>
          <a:p>
            <a:r>
              <a:rPr lang="en-US" dirty="0">
                <a:solidFill>
                  <a:srgbClr val="000000"/>
                </a:solidFill>
              </a:rPr>
              <a:t>Create and download your own custom directory</a:t>
            </a:r>
            <a:br>
              <a:rPr lang="en-US" dirty="0">
                <a:solidFill>
                  <a:srgbClr val="000000"/>
                </a:solidFill>
              </a:rPr>
            </a:br>
            <a:endParaRPr lang="en-US" dirty="0">
              <a:solidFill>
                <a:srgbClr val="000000"/>
              </a:solidFill>
            </a:endParaRPr>
          </a:p>
          <a:p>
            <a:r>
              <a:rPr lang="en-US" dirty="0">
                <a:solidFill>
                  <a:srgbClr val="000000"/>
                </a:solidFill>
              </a:rPr>
              <a:t>Be sure to select your specific plan choice or utilize</a:t>
            </a:r>
            <a:br>
              <a:rPr lang="en-US" dirty="0">
                <a:solidFill>
                  <a:srgbClr val="000000"/>
                </a:solidFill>
              </a:rPr>
            </a:br>
            <a:r>
              <a:rPr lang="en-US" dirty="0">
                <a:solidFill>
                  <a:srgbClr val="000000"/>
                </a:solidFill>
              </a:rPr>
              <a:t>the following links:</a:t>
            </a:r>
          </a:p>
          <a:p>
            <a:endParaRPr lang="en-US" dirty="0">
              <a:solidFill>
                <a:srgbClr val="000000"/>
              </a:solidFill>
            </a:endParaRPr>
          </a:p>
          <a:p>
            <a:r>
              <a:rPr lang="en-US" dirty="0">
                <a:solidFill>
                  <a:srgbClr val="000000"/>
                </a:solidFill>
              </a:rPr>
              <a:t>Trio HMO plan: Go to </a:t>
            </a:r>
            <a:r>
              <a:rPr lang="en-US" dirty="0">
                <a:solidFill>
                  <a:srgbClr val="000000"/>
                </a:solidFill>
                <a:hlinkClick r:id="rId3"/>
              </a:rPr>
              <a:t>blueshieldca.com/</a:t>
            </a:r>
            <a:r>
              <a:rPr lang="en-US" dirty="0" err="1">
                <a:solidFill>
                  <a:srgbClr val="000000"/>
                </a:solidFill>
                <a:hlinkClick r:id="rId3"/>
              </a:rPr>
              <a:t>networktriohmo</a:t>
            </a:r>
            <a:endParaRPr lang="en-US" dirty="0">
              <a:solidFill>
                <a:srgbClr val="000000"/>
              </a:solidFill>
            </a:endParaRPr>
          </a:p>
          <a:p>
            <a:r>
              <a:rPr lang="en-US" dirty="0">
                <a:solidFill>
                  <a:srgbClr val="000000"/>
                </a:solidFill>
              </a:rPr>
              <a:t>Access+ Full Network HMO® plan: Go to </a:t>
            </a:r>
            <a:r>
              <a:rPr lang="en-US" dirty="0">
                <a:solidFill>
                  <a:srgbClr val="000000"/>
                </a:solidFill>
                <a:hlinkClick r:id="rId4"/>
              </a:rPr>
              <a:t>blueshieldca.com/</a:t>
            </a:r>
            <a:r>
              <a:rPr lang="en-US" dirty="0" err="1">
                <a:solidFill>
                  <a:srgbClr val="000000"/>
                </a:solidFill>
                <a:hlinkClick r:id="rId4"/>
              </a:rPr>
              <a:t>networkhmo</a:t>
            </a:r>
            <a:endParaRPr lang="en-US" dirty="0">
              <a:solidFill>
                <a:srgbClr val="000000"/>
              </a:solidFill>
            </a:endParaRPr>
          </a:p>
          <a:p>
            <a:r>
              <a:rPr lang="en-US" dirty="0">
                <a:solidFill>
                  <a:srgbClr val="000000"/>
                </a:solidFill>
              </a:rPr>
              <a:t>PPO plan: Go to </a:t>
            </a:r>
            <a:r>
              <a:rPr lang="en-US" dirty="0">
                <a:solidFill>
                  <a:srgbClr val="000000"/>
                </a:solidFill>
                <a:hlinkClick r:id="rId5"/>
              </a:rPr>
              <a:t>blueshieldca.com/</a:t>
            </a:r>
            <a:r>
              <a:rPr lang="en-US" dirty="0" err="1">
                <a:solidFill>
                  <a:srgbClr val="000000"/>
                </a:solidFill>
                <a:hlinkClick r:id="rId5"/>
              </a:rPr>
              <a:t>networkppo</a:t>
            </a:r>
            <a:endParaRPr lang="en-US" dirty="0">
              <a:solidFill>
                <a:srgbClr val="000000"/>
              </a:solidFill>
            </a:endParaRPr>
          </a:p>
          <a:p>
            <a:endParaRPr lang="en-US" dirty="0"/>
          </a:p>
        </p:txBody>
      </p:sp>
      <p:sp>
        <p:nvSpPr>
          <p:cNvPr id="4" name="Slide Number Placeholder 3"/>
          <p:cNvSpPr>
            <a:spLocks noGrp="1"/>
          </p:cNvSpPr>
          <p:nvPr>
            <p:ph type="sldNum" sz="quarter" idx="12"/>
          </p:nvPr>
        </p:nvSpPr>
        <p:spPr>
          <a:xfrm>
            <a:off x="9257732" y="6278718"/>
            <a:ext cx="2743200" cy="365125"/>
          </a:xfrm>
        </p:spPr>
        <p:txBody>
          <a:bodyPr/>
          <a:lstStyle/>
          <a:p>
            <a:fld id="{9F630B48-C198-4274-AD77-2E4A0912229A}" type="slidenum">
              <a:rPr lang="en-US" smtClean="0">
                <a:solidFill>
                  <a:schemeClr val="tx1"/>
                </a:solidFill>
              </a:rPr>
              <a:t>11</a:t>
            </a:fld>
            <a:endParaRPr lang="en-US" dirty="0">
              <a:solidFill>
                <a:schemeClr val="tx1"/>
              </a:solidFill>
            </a:endParaRPr>
          </a:p>
        </p:txBody>
      </p:sp>
      <p:pic>
        <p:nvPicPr>
          <p:cNvPr id="5" name="Picture 4"/>
          <p:cNvPicPr>
            <a:picLocks noChangeAspect="1"/>
          </p:cNvPicPr>
          <p:nvPr/>
        </p:nvPicPr>
        <p:blipFill>
          <a:blip r:embed="rId6"/>
          <a:stretch>
            <a:fillRect/>
          </a:stretch>
        </p:blipFill>
        <p:spPr>
          <a:xfrm>
            <a:off x="6875472" y="1542609"/>
            <a:ext cx="4023709" cy="3700593"/>
          </a:xfrm>
          <a:prstGeom prst="rect">
            <a:avLst/>
          </a:prstGeom>
        </p:spPr>
      </p:pic>
    </p:spTree>
    <p:extLst>
      <p:ext uri="{BB962C8B-B14F-4D97-AF65-F5344CB8AC3E}">
        <p14:creationId xmlns:p14="http://schemas.microsoft.com/office/powerpoint/2010/main" val="1688301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Blue Shield HMO - Your PCP</a:t>
            </a:r>
          </a:p>
        </p:txBody>
      </p:sp>
      <p:sp>
        <p:nvSpPr>
          <p:cNvPr id="3" name="Content Placeholder 2"/>
          <p:cNvSpPr>
            <a:spLocks noGrp="1"/>
          </p:cNvSpPr>
          <p:nvPr>
            <p:ph idx="1"/>
          </p:nvPr>
        </p:nvSpPr>
        <p:spPr>
          <a:xfrm>
            <a:off x="838200" y="1825624"/>
            <a:ext cx="3864429" cy="4530726"/>
          </a:xfrm>
        </p:spPr>
        <p:txBody>
          <a:bodyPr>
            <a:normAutofit lnSpcReduction="10000"/>
          </a:bodyPr>
          <a:lstStyle/>
          <a:p>
            <a:pPr marL="0" indent="0">
              <a:buNone/>
            </a:pPr>
            <a:r>
              <a:rPr lang="en-US" sz="2400" dirty="0">
                <a:solidFill>
                  <a:srgbClr val="000000"/>
                </a:solidFill>
              </a:rPr>
              <a:t>Primary care physician information is </a:t>
            </a:r>
            <a:r>
              <a:rPr lang="en-US" sz="2400" u="sng" dirty="0">
                <a:solidFill>
                  <a:srgbClr val="000000"/>
                </a:solidFill>
              </a:rPr>
              <a:t>required for Blue Shield HMO plans.</a:t>
            </a:r>
          </a:p>
          <a:p>
            <a:r>
              <a:rPr lang="en-US" sz="2000" dirty="0">
                <a:solidFill>
                  <a:srgbClr val="000000"/>
                </a:solidFill>
              </a:rPr>
              <a:t>Primary care physician name </a:t>
            </a:r>
          </a:p>
          <a:p>
            <a:r>
              <a:rPr lang="en-US" sz="2000" dirty="0">
                <a:solidFill>
                  <a:srgbClr val="000000"/>
                </a:solidFill>
              </a:rPr>
              <a:t>To find primary care Provider ID, click here</a:t>
            </a:r>
          </a:p>
          <a:p>
            <a:r>
              <a:rPr lang="en-US" sz="2000" dirty="0">
                <a:solidFill>
                  <a:srgbClr val="000000"/>
                </a:solidFill>
              </a:rPr>
              <a:t>Medical Group name(s)</a:t>
            </a:r>
          </a:p>
          <a:p>
            <a:r>
              <a:rPr lang="en-US" sz="2000" dirty="0">
                <a:solidFill>
                  <a:srgbClr val="000000"/>
                </a:solidFill>
              </a:rPr>
              <a:t>PCP ID#</a:t>
            </a:r>
          </a:p>
          <a:p>
            <a:pPr marL="0" indent="0">
              <a:buNone/>
            </a:pPr>
            <a:endParaRPr lang="en-US" sz="1900" dirty="0"/>
          </a:p>
          <a:p>
            <a:pPr marL="0" indent="0">
              <a:buNone/>
            </a:pPr>
            <a:r>
              <a:rPr lang="en-US" sz="1900" dirty="0">
                <a:solidFill>
                  <a:srgbClr val="000000"/>
                </a:solidFill>
              </a:rPr>
              <a:t>NOTE: All HMO participants must provide the above information when enrolling to ensure you are placed with your desired PCP.  You will need to enter the PCP’s name and ID# when enrolling. </a:t>
            </a:r>
          </a:p>
          <a:p>
            <a:endParaRPr lang="en-US" dirty="0"/>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12</a:t>
            </a:fld>
            <a:endParaRPr lang="en-US" dirty="0">
              <a:solidFill>
                <a:schemeClr val="tx1"/>
              </a:solidFill>
            </a:endParaRPr>
          </a:p>
        </p:txBody>
      </p:sp>
      <p:pic>
        <p:nvPicPr>
          <p:cNvPr id="7" name="Picture 6"/>
          <p:cNvPicPr>
            <a:picLocks noChangeAspect="1"/>
          </p:cNvPicPr>
          <p:nvPr/>
        </p:nvPicPr>
        <p:blipFill>
          <a:blip r:embed="rId3"/>
          <a:stretch>
            <a:fillRect/>
          </a:stretch>
        </p:blipFill>
        <p:spPr>
          <a:xfrm>
            <a:off x="5208499" y="4112828"/>
            <a:ext cx="6145301" cy="2243522"/>
          </a:xfrm>
          <a:prstGeom prst="rect">
            <a:avLst/>
          </a:prstGeom>
        </p:spPr>
      </p:pic>
      <p:cxnSp>
        <p:nvCxnSpPr>
          <p:cNvPr id="18" name="Straight Arrow Connector 17"/>
          <p:cNvCxnSpPr/>
          <p:nvPr/>
        </p:nvCxnSpPr>
        <p:spPr>
          <a:xfrm flipV="1">
            <a:off x="3962400" y="2351314"/>
            <a:ext cx="870857" cy="63137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461657" y="4001294"/>
            <a:ext cx="4256314" cy="97347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046514" y="4288971"/>
            <a:ext cx="3161985" cy="67491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79EC816-4F60-43D6-A172-0FCC3B54A30C}"/>
              </a:ext>
            </a:extLst>
          </p:cNvPr>
          <p:cNvPicPr>
            <a:picLocks noChangeAspect="1"/>
          </p:cNvPicPr>
          <p:nvPr/>
        </p:nvPicPr>
        <p:blipFill>
          <a:blip r:embed="rId4"/>
          <a:stretch>
            <a:fillRect/>
          </a:stretch>
        </p:blipFill>
        <p:spPr>
          <a:xfrm>
            <a:off x="4888765" y="1156846"/>
            <a:ext cx="7145253" cy="2844448"/>
          </a:xfrm>
          <a:prstGeom prst="rect">
            <a:avLst/>
          </a:prstGeom>
        </p:spPr>
      </p:pic>
      <p:cxnSp>
        <p:nvCxnSpPr>
          <p:cNvPr id="20" name="Straight Arrow Connector 19"/>
          <p:cNvCxnSpPr/>
          <p:nvPr/>
        </p:nvCxnSpPr>
        <p:spPr>
          <a:xfrm>
            <a:off x="2231571" y="3581400"/>
            <a:ext cx="2623458" cy="27214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464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Flowchart: Delay 2"/>
          <p:cNvSpPr/>
          <p:nvPr/>
        </p:nvSpPr>
        <p:spPr>
          <a:xfrm rot="16200000">
            <a:off x="2289747" y="1787578"/>
            <a:ext cx="2780675" cy="7360170"/>
          </a:xfrm>
          <a:prstGeom prst="flowChartDelay">
            <a:avLst/>
          </a:prstGeom>
          <a:solidFill>
            <a:schemeClr val="bg1">
              <a:lumMod val="50000"/>
              <a:alpha val="3098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7982" y="3791474"/>
            <a:ext cx="11935652" cy="2852737"/>
          </a:xfrm>
          <a:effectLst>
            <a:outerShdw blurRad="50800" dist="38100" dir="2700000" algn="tl" rotWithShape="0">
              <a:prstClr val="black">
                <a:alpha val="40000"/>
              </a:prstClr>
            </a:outerShdw>
          </a:effectLst>
        </p:spPr>
        <p:txBody>
          <a:bodyPr>
            <a:normAutofit/>
          </a:bodyPr>
          <a:lstStyle/>
          <a:p>
            <a:pPr algn="l"/>
            <a:r>
              <a:rPr lang="en-US" sz="5400" dirty="0">
                <a:solidFill>
                  <a:schemeClr val="bg1"/>
                </a:solidFill>
              </a:rPr>
              <a:t>Health Reimbursement Arrangement (HRA)</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rgbClr val="EE352A"/>
                </a:solidFill>
              </a:rPr>
              <a:pPr/>
              <a:t>13</a:t>
            </a:fld>
            <a:endParaRPr lang="en-US" dirty="0">
              <a:solidFill>
                <a:srgbClr val="EE352A"/>
              </a:solidFill>
            </a:endParaRPr>
          </a:p>
        </p:txBody>
      </p:sp>
      <p:sp>
        <p:nvSpPr>
          <p:cNvPr id="5" name="Content Placeholder 2"/>
          <p:cNvSpPr txBox="1">
            <a:spLocks/>
          </p:cNvSpPr>
          <p:nvPr/>
        </p:nvSpPr>
        <p:spPr>
          <a:xfrm>
            <a:off x="157982" y="1815125"/>
            <a:ext cx="3437433" cy="3431809"/>
          </a:xfrm>
          <a:prstGeom prst="ellipse">
            <a:avLst/>
          </a:prstGeom>
          <a:solidFill>
            <a:schemeClr val="accent1"/>
          </a:solidFill>
          <a:ln w="38100">
            <a:noFill/>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prstClr val="white"/>
                </a:solidFill>
              </a:rPr>
              <a:t>If you enroll in the PPO medical plan, you have access to a Health Reimbursement Arrangement (HRA)</a:t>
            </a:r>
            <a:endParaRPr lang="en-US" sz="2400" dirty="0">
              <a:solidFill>
                <a:prstClr val="white"/>
              </a:solidFill>
            </a:endParaRPr>
          </a:p>
        </p:txBody>
      </p:sp>
      <p:sp>
        <p:nvSpPr>
          <p:cNvPr id="7" name="Content Placeholder 2"/>
          <p:cNvSpPr txBox="1">
            <a:spLocks/>
          </p:cNvSpPr>
          <p:nvPr/>
        </p:nvSpPr>
        <p:spPr>
          <a:xfrm>
            <a:off x="3007417" y="3429000"/>
            <a:ext cx="2732983" cy="2438400"/>
          </a:xfrm>
          <a:prstGeom prst="ellipse">
            <a:avLst/>
          </a:prstGeom>
          <a:solidFill>
            <a:schemeClr val="bg1"/>
          </a:solidFill>
          <a:ln w="76200">
            <a:solidFill>
              <a:srgbClr val="0000FF"/>
            </a:solidFill>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EE352A"/>
                </a:solidFill>
              </a:rPr>
              <a:t>Administrator: Navia</a:t>
            </a:r>
            <a:endParaRPr lang="en-US" sz="2400" dirty="0">
              <a:solidFill>
                <a:srgbClr val="EE352A"/>
              </a:solidFill>
            </a:endParaRPr>
          </a:p>
        </p:txBody>
      </p:sp>
    </p:spTree>
    <p:custDataLst>
      <p:tags r:id="rId1"/>
    </p:custDataLst>
    <p:extLst>
      <p:ext uri="{BB962C8B-B14F-4D97-AF65-F5344CB8AC3E}">
        <p14:creationId xmlns:p14="http://schemas.microsoft.com/office/powerpoint/2010/main" val="194445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1CF334-2D5C-4859-84A6-CA7E6E43FAEB}" type="slidenum">
              <a:rPr lang="en-US" smtClean="0">
                <a:solidFill>
                  <a:srgbClr val="EE352A"/>
                </a:solidFill>
              </a:rPr>
              <a:pPr/>
              <a:t>14</a:t>
            </a:fld>
            <a:endParaRPr lang="en-US" dirty="0">
              <a:solidFill>
                <a:srgbClr val="EE352A"/>
              </a:solidFill>
            </a:endParaRPr>
          </a:p>
        </p:txBody>
      </p:sp>
      <p:sp>
        <p:nvSpPr>
          <p:cNvPr id="6" name="Title 5"/>
          <p:cNvSpPr>
            <a:spLocks noGrp="1"/>
          </p:cNvSpPr>
          <p:nvPr>
            <p:ph type="title"/>
          </p:nvPr>
        </p:nvSpPr>
        <p:spPr/>
        <p:txBody>
          <a:bodyPr/>
          <a:lstStyle/>
          <a:p>
            <a:r>
              <a:rPr lang="en-US" dirty="0">
                <a:solidFill>
                  <a:srgbClr val="0000FF"/>
                </a:solidFill>
              </a:rPr>
              <a:t> HRA Contribution</a:t>
            </a:r>
          </a:p>
        </p:txBody>
      </p:sp>
      <p:graphicFrame>
        <p:nvGraphicFramePr>
          <p:cNvPr id="2" name="Table 1"/>
          <p:cNvGraphicFramePr>
            <a:graphicFrameLocks noGrp="1"/>
          </p:cNvGraphicFramePr>
          <p:nvPr>
            <p:extLst>
              <p:ext uri="{D42A27DB-BD31-4B8C-83A1-F6EECF244321}">
                <p14:modId xmlns:p14="http://schemas.microsoft.com/office/powerpoint/2010/main" val="2472377597"/>
              </p:ext>
            </p:extLst>
          </p:nvPr>
        </p:nvGraphicFramePr>
        <p:xfrm>
          <a:off x="3794760" y="2195829"/>
          <a:ext cx="4602480" cy="2641443"/>
        </p:xfrm>
        <a:graphic>
          <a:graphicData uri="http://schemas.openxmlformats.org/drawingml/2006/table">
            <a:tbl>
              <a:tblPr firstRow="1" firstCol="1" lastRow="1" lastCol="1" bandRow="1" bandCol="1"/>
              <a:tblGrid>
                <a:gridCol w="2227672">
                  <a:extLst>
                    <a:ext uri="{9D8B030D-6E8A-4147-A177-3AD203B41FA5}">
                      <a16:colId xmlns:a16="http://schemas.microsoft.com/office/drawing/2014/main" val="20000"/>
                    </a:ext>
                  </a:extLst>
                </a:gridCol>
                <a:gridCol w="2374808">
                  <a:extLst>
                    <a:ext uri="{9D8B030D-6E8A-4147-A177-3AD203B41FA5}">
                      <a16:colId xmlns:a16="http://schemas.microsoft.com/office/drawing/2014/main" val="20001"/>
                    </a:ext>
                  </a:extLst>
                </a:gridCol>
              </a:tblGrid>
              <a:tr h="376476">
                <a:tc gridSpan="2">
                  <a:txBody>
                    <a:bodyPr/>
                    <a:lstStyle/>
                    <a:p>
                      <a:pPr marL="0" marR="0" algn="ctr">
                        <a:lnSpc>
                          <a:spcPct val="107000"/>
                        </a:lnSpc>
                        <a:spcBef>
                          <a:spcPts val="215"/>
                        </a:spcBef>
                        <a:spcAft>
                          <a:spcPts val="0"/>
                        </a:spcAft>
                      </a:pPr>
                      <a:r>
                        <a:rPr lang="en-US" sz="1000" dirty="0">
                          <a:effectLst/>
                          <a:latin typeface="Trade Gothic LT Std" panose="020B0503020502020204" pitchFamily="34" charset="0"/>
                          <a:ea typeface="Times New Roman" panose="02020603050405020304" pitchFamily="18" charset="0"/>
                          <a:cs typeface="Times New Roman" panose="02020603050405020304" pitchFamily="18" charset="0"/>
                        </a:rPr>
                        <a:t> </a:t>
                      </a:r>
                      <a:endParaRPr lang="en-US" sz="10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FF"/>
                    </a:solidFill>
                  </a:tcPr>
                </a:tc>
                <a:tc hMerge="1">
                  <a:txBody>
                    <a:bodyPr/>
                    <a:lstStyle/>
                    <a:p>
                      <a:endParaRPr lang="en-US"/>
                    </a:p>
                  </a:txBody>
                  <a:tcPr/>
                </a:tc>
                <a:extLst>
                  <a:ext uri="{0D108BD9-81ED-4DB2-BD59-A6C34878D82A}">
                    <a16:rowId xmlns:a16="http://schemas.microsoft.com/office/drawing/2014/main" val="10000"/>
                  </a:ext>
                </a:extLst>
              </a:tr>
              <a:tr h="692229">
                <a:tc>
                  <a:txBody>
                    <a:bodyPr/>
                    <a:lstStyle/>
                    <a:p>
                      <a:pPr marL="0" marR="0" algn="ctr">
                        <a:lnSpc>
                          <a:spcPct val="107000"/>
                        </a:lnSpc>
                        <a:spcBef>
                          <a:spcPts val="0"/>
                        </a:spcBef>
                        <a:spcAft>
                          <a:spcPts val="0"/>
                        </a:spcAft>
                      </a:pPr>
                      <a:r>
                        <a:rPr lang="en-US" sz="1400" b="1" spc="-15" dirty="0">
                          <a:solidFill>
                            <a:srgbClr val="FDFDFD"/>
                          </a:solidFill>
                          <a:effectLst/>
                          <a:latin typeface="Trade Gothic LT Std" panose="020B0503020502020204" pitchFamily="34" charset="0"/>
                          <a:ea typeface="Times New Roman" panose="02020603050405020304" pitchFamily="18" charset="0"/>
                          <a:cs typeface="Times New Roman" panose="02020603050405020304" pitchFamily="18" charset="0"/>
                        </a:rPr>
                        <a:t>Coverage Level</a:t>
                      </a:r>
                      <a:endParaRPr lang="en-US" sz="14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EE352A"/>
                    </a:solidFill>
                  </a:tcPr>
                </a:tc>
                <a:tc>
                  <a:txBody>
                    <a:bodyPr/>
                    <a:lstStyle/>
                    <a:p>
                      <a:pPr marL="0" marR="0" algn="ctr">
                        <a:lnSpc>
                          <a:spcPct val="112000"/>
                        </a:lnSpc>
                        <a:spcBef>
                          <a:spcPts val="190"/>
                        </a:spcBef>
                        <a:spcAft>
                          <a:spcPts val="0"/>
                        </a:spcAft>
                        <a:tabLst>
                          <a:tab pos="0" algn="l"/>
                        </a:tabLst>
                      </a:pPr>
                      <a:r>
                        <a:rPr lang="en-US" sz="1400" b="1" dirty="0">
                          <a:solidFill>
                            <a:schemeClr val="bg1"/>
                          </a:solidFill>
                          <a:effectLst/>
                          <a:latin typeface="Trade Gothic LT Std" panose="020B0503020502020204" pitchFamily="34" charset="0"/>
                          <a:ea typeface="Times New Roman" panose="02020603050405020304" pitchFamily="18" charset="0"/>
                          <a:cs typeface="Times New Roman" panose="02020603050405020304" pitchFamily="18" charset="0"/>
                        </a:rPr>
                        <a:t>HRA Contribution</a:t>
                      </a:r>
                      <a:endParaRPr lang="en-US" sz="1400" dirty="0">
                        <a:solidFill>
                          <a:schemeClr val="bg1"/>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EE352A"/>
                    </a:solidFill>
                  </a:tcPr>
                </a:tc>
                <a:extLst>
                  <a:ext uri="{0D108BD9-81ED-4DB2-BD59-A6C34878D82A}">
                    <a16:rowId xmlns:a16="http://schemas.microsoft.com/office/drawing/2014/main" val="10001"/>
                  </a:ext>
                </a:extLst>
              </a:tr>
              <a:tr h="376476">
                <a:tc>
                  <a:txBody>
                    <a:bodyPr/>
                    <a:lstStyle/>
                    <a:p>
                      <a:pPr marL="0" marR="0">
                        <a:lnSpc>
                          <a:spcPct val="107000"/>
                        </a:lnSpc>
                        <a:spcBef>
                          <a:spcPts val="190"/>
                        </a:spcBef>
                        <a:spcAft>
                          <a:spcPts val="0"/>
                        </a:spcAft>
                      </a:pPr>
                      <a:r>
                        <a:rPr lang="en-US" sz="1400" b="0" dirty="0">
                          <a:solidFill>
                            <a:schemeClr val="accent6"/>
                          </a:solidFill>
                          <a:effectLst/>
                          <a:latin typeface="Trade Gothic LT Std" panose="020B0503020502020204" pitchFamily="34" charset="0"/>
                          <a:ea typeface="Times New Roman" panose="02020603050405020304" pitchFamily="18" charset="0"/>
                          <a:cs typeface="Times New Roman" panose="02020603050405020304" pitchFamily="18" charset="0"/>
                        </a:rPr>
                        <a:t>Employee</a:t>
                      </a:r>
                      <a:endParaRPr lang="en-US" sz="14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a:noFill/>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190"/>
                        </a:spcBef>
                        <a:spcAft>
                          <a:spcPts val="0"/>
                        </a:spcAft>
                      </a:pPr>
                      <a:r>
                        <a:rPr lang="en-US" sz="1400" b="0" dirty="0">
                          <a:solidFill>
                            <a:schemeClr val="accent6"/>
                          </a:solidFill>
                          <a:effectLst/>
                          <a:latin typeface="Trade Gothic LT Std" panose="020B0503020502020204" pitchFamily="34" charset="0"/>
                          <a:ea typeface="Times New Roman" panose="02020603050405020304" pitchFamily="18" charset="0"/>
                          <a:cs typeface="Times New Roman" panose="02020603050405020304" pitchFamily="18" charset="0"/>
                        </a:rPr>
                        <a:t>$1,000.00</a:t>
                      </a:r>
                      <a:endParaRPr lang="en-US" sz="14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3310">
                <a:tc>
                  <a:txBody>
                    <a:bodyPr/>
                    <a:lstStyle/>
                    <a:p>
                      <a:pPr marL="0" marR="0">
                        <a:lnSpc>
                          <a:spcPct val="107000"/>
                        </a:lnSpc>
                        <a:spcBef>
                          <a:spcPts val="190"/>
                        </a:spcBef>
                        <a:spcAft>
                          <a:spcPts val="0"/>
                        </a:spcAft>
                      </a:pPr>
                      <a:r>
                        <a:rPr lang="en-US" sz="1400" b="0" dirty="0">
                          <a:solidFill>
                            <a:schemeClr val="accent6"/>
                          </a:solidFill>
                          <a:effectLst/>
                          <a:latin typeface="Trade Gothic LT Std" panose="020B0503020502020204" pitchFamily="34" charset="0"/>
                          <a:ea typeface="Times New Roman" panose="02020603050405020304" pitchFamily="18" charset="0"/>
                          <a:cs typeface="Times New Roman" panose="02020603050405020304" pitchFamily="18" charset="0"/>
                        </a:rPr>
                        <a:t>Employee &amp; Spouse</a:t>
                      </a:r>
                      <a:endParaRPr lang="en-US" sz="14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190"/>
                        </a:spcBef>
                        <a:spcAft>
                          <a:spcPts val="0"/>
                        </a:spcAft>
                      </a:pPr>
                      <a:r>
                        <a:rPr lang="en-US" sz="1400" b="0" dirty="0">
                          <a:solidFill>
                            <a:schemeClr val="accent6"/>
                          </a:solidFill>
                          <a:effectLst/>
                          <a:latin typeface="Trade Gothic LT Std" panose="020B0503020502020204" pitchFamily="34" charset="0"/>
                          <a:ea typeface="Times New Roman" panose="02020603050405020304" pitchFamily="18" charset="0"/>
                          <a:cs typeface="Times New Roman" panose="02020603050405020304" pitchFamily="18" charset="0"/>
                        </a:rPr>
                        <a:t>$2,000.00</a:t>
                      </a:r>
                      <a:endParaRPr lang="en-US" sz="14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6476">
                <a:tc>
                  <a:txBody>
                    <a:bodyPr/>
                    <a:lstStyle/>
                    <a:p>
                      <a:pPr marL="0" marR="0">
                        <a:lnSpc>
                          <a:spcPct val="107000"/>
                        </a:lnSpc>
                        <a:spcBef>
                          <a:spcPts val="190"/>
                        </a:spcBef>
                        <a:spcAft>
                          <a:spcPts val="0"/>
                        </a:spcAft>
                      </a:pPr>
                      <a:r>
                        <a:rPr lang="en-US" sz="1400" b="0">
                          <a:solidFill>
                            <a:schemeClr val="accent6"/>
                          </a:solidFill>
                          <a:effectLst/>
                          <a:latin typeface="Trade Gothic LT Std" panose="020B0503020502020204" pitchFamily="34" charset="0"/>
                          <a:ea typeface="Times New Roman" panose="02020603050405020304" pitchFamily="18" charset="0"/>
                          <a:cs typeface="Times New Roman" panose="02020603050405020304" pitchFamily="18" charset="0"/>
                        </a:rPr>
                        <a:t>Employee &amp; Child(ren)</a:t>
                      </a:r>
                      <a:endParaRPr lang="en-US" sz="1400" b="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190"/>
                        </a:spcBef>
                        <a:spcAft>
                          <a:spcPts val="0"/>
                        </a:spcAft>
                      </a:pPr>
                      <a:r>
                        <a:rPr lang="en-US" sz="1400" b="0" dirty="0">
                          <a:solidFill>
                            <a:schemeClr val="accent6"/>
                          </a:solidFill>
                          <a:effectLst/>
                          <a:latin typeface="Trade Gothic LT Std" panose="020B0503020502020204" pitchFamily="34" charset="0"/>
                          <a:ea typeface="Times New Roman" panose="02020603050405020304" pitchFamily="18" charset="0"/>
                          <a:cs typeface="Times New Roman" panose="02020603050405020304" pitchFamily="18" charset="0"/>
                        </a:rPr>
                        <a:t>$2,000.00</a:t>
                      </a:r>
                      <a:endParaRPr lang="en-US" sz="14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6476">
                <a:tc>
                  <a:txBody>
                    <a:bodyPr/>
                    <a:lstStyle/>
                    <a:p>
                      <a:pPr marL="0" marR="0">
                        <a:lnSpc>
                          <a:spcPct val="107000"/>
                        </a:lnSpc>
                        <a:spcBef>
                          <a:spcPts val="190"/>
                        </a:spcBef>
                        <a:spcAft>
                          <a:spcPts val="0"/>
                        </a:spcAft>
                      </a:pPr>
                      <a:r>
                        <a:rPr lang="en-US" sz="1400" b="0">
                          <a:solidFill>
                            <a:schemeClr val="accent6"/>
                          </a:solidFill>
                          <a:effectLst/>
                          <a:latin typeface="Trade Gothic LT Std" panose="020B0503020502020204" pitchFamily="34" charset="0"/>
                          <a:ea typeface="Times New Roman" panose="02020603050405020304" pitchFamily="18" charset="0"/>
                          <a:cs typeface="Times New Roman" panose="02020603050405020304" pitchFamily="18" charset="0"/>
                        </a:rPr>
                        <a:t>Employee &amp; Family</a:t>
                      </a:r>
                      <a:endParaRPr lang="en-US" sz="1400" b="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190"/>
                        </a:spcBef>
                        <a:spcAft>
                          <a:spcPts val="0"/>
                        </a:spcAft>
                      </a:pPr>
                      <a:r>
                        <a:rPr lang="en-US" sz="1400" b="0" dirty="0">
                          <a:solidFill>
                            <a:schemeClr val="accent6"/>
                          </a:solidFill>
                          <a:effectLst/>
                          <a:latin typeface="Trade Gothic LT Std" panose="020B0503020502020204" pitchFamily="34" charset="0"/>
                          <a:ea typeface="Times New Roman" panose="02020603050405020304" pitchFamily="18" charset="0"/>
                          <a:cs typeface="Times New Roman" panose="02020603050405020304" pitchFamily="18" charset="0"/>
                        </a:rPr>
                        <a:t>$3,000.00</a:t>
                      </a:r>
                      <a:endParaRPr lang="en-US" sz="14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289286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00FF"/>
                </a:solidFill>
              </a:rPr>
              <a:t>HRA features</a:t>
            </a:r>
          </a:p>
        </p:txBody>
      </p:sp>
      <p:sp>
        <p:nvSpPr>
          <p:cNvPr id="2" name="Slide Number Placeholder 1"/>
          <p:cNvSpPr>
            <a:spLocks noGrp="1"/>
          </p:cNvSpPr>
          <p:nvPr>
            <p:ph type="sldNum" sz="quarter" idx="12"/>
          </p:nvPr>
        </p:nvSpPr>
        <p:spPr/>
        <p:txBody>
          <a:bodyPr/>
          <a:lstStyle/>
          <a:p>
            <a:fld id="{9F630B48-C198-4274-AD77-2E4A0912229A}" type="slidenum">
              <a:rPr lang="en-US" smtClean="0">
                <a:solidFill>
                  <a:srgbClr val="EE352A"/>
                </a:solidFill>
              </a:rPr>
              <a:pPr/>
              <a:t>15</a:t>
            </a:fld>
            <a:endParaRPr lang="en-US" dirty="0">
              <a:solidFill>
                <a:srgbClr val="EE352A"/>
              </a:solidFill>
            </a:endParaRPr>
          </a:p>
        </p:txBody>
      </p:sp>
      <p:sp>
        <p:nvSpPr>
          <p:cNvPr id="4" name="Content Placeholder 2"/>
          <p:cNvSpPr txBox="1">
            <a:spLocks/>
          </p:cNvSpPr>
          <p:nvPr/>
        </p:nvSpPr>
        <p:spPr>
          <a:xfrm>
            <a:off x="838200" y="1412326"/>
            <a:ext cx="10406063" cy="771547"/>
          </a:xfrm>
          <a:prstGeom prst="rect">
            <a:avLst/>
          </a:prstGeom>
          <a:noFill/>
          <a:effectLst>
            <a:softEdge rad="1270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EE352A"/>
                </a:solidFill>
              </a:rPr>
              <a:t>Pay for healthcare expenses with a company-paid </a:t>
            </a:r>
            <a:br>
              <a:rPr lang="en-US" sz="2400" b="1" dirty="0">
                <a:solidFill>
                  <a:srgbClr val="EE352A"/>
                </a:solidFill>
              </a:rPr>
            </a:br>
            <a:r>
              <a:rPr lang="en-US" sz="2400" b="1" dirty="0">
                <a:solidFill>
                  <a:srgbClr val="EE352A"/>
                </a:solidFill>
              </a:rPr>
              <a:t>Health Reimbursement Arrangement (HRA)</a:t>
            </a:r>
            <a:endParaRPr lang="en-US" sz="2400" dirty="0">
              <a:solidFill>
                <a:srgbClr val="EE352A"/>
              </a:solidFill>
            </a:endParaRPr>
          </a:p>
        </p:txBody>
      </p:sp>
      <p:sp>
        <p:nvSpPr>
          <p:cNvPr id="5" name="Content Placeholder 2"/>
          <p:cNvSpPr txBox="1">
            <a:spLocks/>
          </p:cNvSpPr>
          <p:nvPr/>
        </p:nvSpPr>
        <p:spPr>
          <a:xfrm>
            <a:off x="4524439" y="4484897"/>
            <a:ext cx="3314699" cy="1203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rgbClr val="0000FF"/>
                </a:solidFill>
              </a:rPr>
              <a:t>Cover your deductible and other healthcare expenses—</a:t>
            </a:r>
            <a:br>
              <a:rPr lang="en-US" sz="2000" b="1" dirty="0">
                <a:solidFill>
                  <a:srgbClr val="0000FF"/>
                </a:solidFill>
              </a:rPr>
            </a:br>
            <a:r>
              <a:rPr lang="en-US" sz="2000" b="1" dirty="0">
                <a:solidFill>
                  <a:srgbClr val="0000FF"/>
                </a:solidFill>
              </a:rPr>
              <a:t>tax-free! </a:t>
            </a:r>
          </a:p>
          <a:p>
            <a:pPr marL="0" indent="0" algn="ctr">
              <a:buFont typeface="Arial" panose="020B0604020202020204" pitchFamily="34" charset="0"/>
              <a:buNone/>
            </a:pPr>
            <a:endParaRPr lang="en-US" sz="2000" b="1" dirty="0">
              <a:solidFill>
                <a:srgbClr val="4069B2"/>
              </a:solidFill>
            </a:endParaRPr>
          </a:p>
        </p:txBody>
      </p:sp>
      <p:sp>
        <p:nvSpPr>
          <p:cNvPr id="6" name="Oval 5"/>
          <p:cNvSpPr/>
          <p:nvPr/>
        </p:nvSpPr>
        <p:spPr>
          <a:xfrm>
            <a:off x="1422414" y="2658305"/>
            <a:ext cx="1693888" cy="1693888"/>
          </a:xfrm>
          <a:prstGeom prst="ellipse">
            <a:avLst/>
          </a:prstGeom>
          <a:solidFill>
            <a:schemeClr val="bg1"/>
          </a:solidFill>
          <a:ln w="76200">
            <a:solidFill>
              <a:srgbClr val="EE3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92D050"/>
              </a:solidFill>
            </a:endParaRPr>
          </a:p>
        </p:txBody>
      </p:sp>
      <p:sp>
        <p:nvSpPr>
          <p:cNvPr id="7" name="Oval 6"/>
          <p:cNvSpPr/>
          <p:nvPr/>
        </p:nvSpPr>
        <p:spPr>
          <a:xfrm>
            <a:off x="5334846" y="2658305"/>
            <a:ext cx="1693888" cy="1693888"/>
          </a:xfrm>
          <a:prstGeom prst="ellipse">
            <a:avLst/>
          </a:prstGeom>
          <a:solidFill>
            <a:schemeClr val="bg1"/>
          </a:solidFill>
          <a:ln w="76200">
            <a:solidFill>
              <a:srgbClr val="EE3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9225"/>
              </a:solidFill>
            </a:endParaRPr>
          </a:p>
        </p:txBody>
      </p:sp>
      <p:sp>
        <p:nvSpPr>
          <p:cNvPr id="8" name="Oval 7"/>
          <p:cNvSpPr/>
          <p:nvPr/>
        </p:nvSpPr>
        <p:spPr>
          <a:xfrm>
            <a:off x="9247279" y="2658305"/>
            <a:ext cx="1693888" cy="1693888"/>
          </a:xfrm>
          <a:prstGeom prst="ellipse">
            <a:avLst/>
          </a:prstGeom>
          <a:solidFill>
            <a:schemeClr val="bg1"/>
          </a:solidFill>
          <a:ln w="76200">
            <a:solidFill>
              <a:srgbClr val="EE3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B050"/>
              </a:solidFill>
            </a:endParaRPr>
          </a:p>
        </p:txBody>
      </p:sp>
      <p:sp>
        <p:nvSpPr>
          <p:cNvPr id="9" name="Content Placeholder 2"/>
          <p:cNvSpPr txBox="1">
            <a:spLocks/>
          </p:cNvSpPr>
          <p:nvPr/>
        </p:nvSpPr>
        <p:spPr>
          <a:xfrm>
            <a:off x="838200" y="4484897"/>
            <a:ext cx="2862315" cy="132856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rgbClr val="0000FF"/>
                </a:solidFill>
              </a:rPr>
              <a:t>MTS funds HRA—</a:t>
            </a:r>
            <a:br>
              <a:rPr lang="en-US" sz="2000" b="1" dirty="0">
                <a:solidFill>
                  <a:srgbClr val="0000FF"/>
                </a:solidFill>
              </a:rPr>
            </a:br>
            <a:r>
              <a:rPr lang="en-US" sz="2000" b="1" dirty="0">
                <a:solidFill>
                  <a:srgbClr val="0000FF"/>
                </a:solidFill>
              </a:rPr>
              <a:t>FREE HEALTHCARE DOLLARS!</a:t>
            </a:r>
          </a:p>
          <a:p>
            <a:pPr marL="0" indent="0" algn="ctr">
              <a:buFont typeface="Arial" panose="020B0604020202020204" pitchFamily="34" charset="0"/>
              <a:buNone/>
            </a:pPr>
            <a:r>
              <a:rPr lang="en-US" sz="2000" b="1" dirty="0">
                <a:solidFill>
                  <a:srgbClr val="4069B2"/>
                </a:solidFill>
              </a:rPr>
              <a:t> </a:t>
            </a:r>
          </a:p>
        </p:txBody>
      </p:sp>
      <p:sp>
        <p:nvSpPr>
          <p:cNvPr id="10" name="Content Placeholder 2"/>
          <p:cNvSpPr txBox="1">
            <a:spLocks/>
          </p:cNvSpPr>
          <p:nvPr/>
        </p:nvSpPr>
        <p:spPr>
          <a:xfrm>
            <a:off x="8432623" y="4491247"/>
            <a:ext cx="3370956" cy="1566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rgbClr val="0000FF"/>
                </a:solidFill>
              </a:rPr>
              <a:t>Unused HRA balance </a:t>
            </a:r>
            <a:br>
              <a:rPr lang="en-US" sz="2000" b="1" dirty="0">
                <a:solidFill>
                  <a:srgbClr val="0000FF"/>
                </a:solidFill>
              </a:rPr>
            </a:br>
            <a:r>
              <a:rPr lang="en-US" sz="2000" b="1" dirty="0">
                <a:solidFill>
                  <a:srgbClr val="0000FF"/>
                </a:solidFill>
              </a:rPr>
              <a:t>rolls over to next year.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5642" y="2906686"/>
            <a:ext cx="1217887" cy="114705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84665" y="2956757"/>
            <a:ext cx="1169383" cy="1096982"/>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71916" y="2909908"/>
            <a:ext cx="1044613" cy="1187162"/>
          </a:xfrm>
          <a:prstGeom prst="rect">
            <a:avLst/>
          </a:prstGeom>
        </p:spPr>
      </p:pic>
    </p:spTree>
    <p:custDataLst>
      <p:tags r:id="rId1"/>
    </p:custDataLst>
    <p:extLst>
      <p:ext uri="{BB962C8B-B14F-4D97-AF65-F5344CB8AC3E}">
        <p14:creationId xmlns:p14="http://schemas.microsoft.com/office/powerpoint/2010/main" val="2839356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599" y="179146"/>
            <a:ext cx="10515600" cy="1325563"/>
          </a:xfrm>
        </p:spPr>
        <p:txBody>
          <a:bodyPr/>
          <a:lstStyle/>
          <a:p>
            <a:r>
              <a:rPr lang="en-US" dirty="0">
                <a:solidFill>
                  <a:schemeClr val="tx2"/>
                </a:solidFill>
              </a:rPr>
              <a:t>Kaiser HMO Plan</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16</a:t>
            </a:fld>
            <a:endParaRPr lang="en-US"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83127668"/>
              </p:ext>
            </p:extLst>
          </p:nvPr>
        </p:nvGraphicFramePr>
        <p:xfrm>
          <a:off x="4273826" y="1230804"/>
          <a:ext cx="3695146" cy="5169983"/>
        </p:xfrm>
        <a:graphic>
          <a:graphicData uri="http://schemas.openxmlformats.org/drawingml/2006/table">
            <a:tbl>
              <a:tblPr firstRow="1" firstCol="1" lastRow="1" lastCol="1" bandRow="1" bandCol="1"/>
              <a:tblGrid>
                <a:gridCol w="1941517">
                  <a:extLst>
                    <a:ext uri="{9D8B030D-6E8A-4147-A177-3AD203B41FA5}">
                      <a16:colId xmlns:a16="http://schemas.microsoft.com/office/drawing/2014/main" val="3565293307"/>
                    </a:ext>
                  </a:extLst>
                </a:gridCol>
                <a:gridCol w="1753629">
                  <a:extLst>
                    <a:ext uri="{9D8B030D-6E8A-4147-A177-3AD203B41FA5}">
                      <a16:colId xmlns:a16="http://schemas.microsoft.com/office/drawing/2014/main" val="3657959566"/>
                    </a:ext>
                  </a:extLst>
                </a:gridCol>
              </a:tblGrid>
              <a:tr h="342901">
                <a:tc>
                  <a:txBody>
                    <a:bodyPr/>
                    <a:lstStyle/>
                    <a:p>
                      <a:pPr marL="114300" marR="0">
                        <a:lnSpc>
                          <a:spcPct val="107000"/>
                        </a:lnSpc>
                        <a:spcBef>
                          <a:spcPts val="0"/>
                        </a:spcBef>
                        <a:spcAft>
                          <a:spcPts val="800"/>
                        </a:spcAft>
                      </a:pPr>
                      <a:r>
                        <a:rPr lang="en-US" sz="900" b="1" dirty="0">
                          <a:effectLst/>
                          <a:latin typeface="Arial" panose="020B0604020202020204" pitchFamily="34" charset="0"/>
                          <a:ea typeface="Calibri" panose="020F0502020204030204" pitchFamily="34" charset="0"/>
                          <a:cs typeface="Arial" panose="020B0604020202020204" pitchFamily="34" charset="0"/>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marL="114300" marR="0" algn="ctr">
                        <a:lnSpc>
                          <a:spcPct val="107000"/>
                        </a:lnSpc>
                        <a:spcBef>
                          <a:spcPts val="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K</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aiser</a:t>
                      </a:r>
                      <a:r>
                        <a:rPr lang="en-US" sz="900" b="1" spc="-45" dirty="0">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HMO</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627436471"/>
                  </a:ext>
                </a:extLst>
              </a:tr>
              <a:tr h="193272">
                <a:tc>
                  <a:txBody>
                    <a:bodyPr/>
                    <a:lstStyle/>
                    <a:p>
                      <a:pPr marL="114300" marR="0" algn="ctr">
                        <a:lnSpc>
                          <a:spcPct val="107000"/>
                        </a:lnSpc>
                        <a:spcBef>
                          <a:spcPts val="210"/>
                        </a:spcBef>
                        <a:spcAft>
                          <a:spcPts val="800"/>
                        </a:spcAft>
                      </a:pPr>
                      <a:r>
                        <a:rPr lang="en-US" sz="900" b="1" spc="-5">
                          <a:solidFill>
                            <a:srgbClr val="FDFDFD"/>
                          </a:solidFill>
                          <a:effectLst/>
                          <a:latin typeface="Arial" panose="020B0604020202020204" pitchFamily="34" charset="0"/>
                          <a:ea typeface="Calibri" panose="020F0502020204030204" pitchFamily="34" charset="0"/>
                          <a:cs typeface="Arial" panose="020B0604020202020204" pitchFamily="34" charset="0"/>
                        </a:rPr>
                        <a:t>P</a:t>
                      </a:r>
                      <a:r>
                        <a:rPr lang="en-US" sz="900" b="1">
                          <a:solidFill>
                            <a:srgbClr val="FDFDFD"/>
                          </a:solidFill>
                          <a:effectLst/>
                          <a:latin typeface="Arial" panose="020B0604020202020204" pitchFamily="34" charset="0"/>
                          <a:ea typeface="Calibri" panose="020F0502020204030204" pitchFamily="34" charset="0"/>
                          <a:cs typeface="Arial" panose="020B0604020202020204" pitchFamily="34" charset="0"/>
                        </a:rPr>
                        <a:t>lan</a:t>
                      </a:r>
                      <a:r>
                        <a:rPr lang="en-US" sz="900" b="1" spc="60">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spc="-25">
                          <a:solidFill>
                            <a:srgbClr val="FDFDFD"/>
                          </a:solidFill>
                          <a:effectLst/>
                          <a:latin typeface="Arial" panose="020B0604020202020204" pitchFamily="34" charset="0"/>
                          <a:ea typeface="Calibri" panose="020F0502020204030204" pitchFamily="34" charset="0"/>
                          <a:cs typeface="Arial" panose="020B0604020202020204" pitchFamily="34" charset="0"/>
                        </a:rPr>
                        <a:t>F</a:t>
                      </a:r>
                      <a:r>
                        <a:rPr lang="en-US" sz="900" b="1">
                          <a:solidFill>
                            <a:srgbClr val="FDFDFD"/>
                          </a:solidFill>
                          <a:effectLst/>
                          <a:latin typeface="Arial" panose="020B0604020202020204" pitchFamily="34" charset="0"/>
                          <a:ea typeface="Calibri" panose="020F0502020204030204" pitchFamily="34" charset="0"/>
                          <a:cs typeface="Arial" panose="020B0604020202020204" pitchFamily="34" charset="0"/>
                        </a:rPr>
                        <a:t>e</a:t>
                      </a:r>
                      <a:r>
                        <a:rPr lang="en-US" sz="900" b="1" spc="-5">
                          <a:solidFill>
                            <a:srgbClr val="FDFDFD"/>
                          </a:solidFill>
                          <a:effectLst/>
                          <a:latin typeface="Arial" panose="020B0604020202020204" pitchFamily="34" charset="0"/>
                          <a:ea typeface="Calibri" panose="020F0502020204030204" pitchFamily="34" charset="0"/>
                          <a:cs typeface="Arial" panose="020B0604020202020204" pitchFamily="34" charset="0"/>
                        </a:rPr>
                        <a:t>a</a:t>
                      </a:r>
                      <a:r>
                        <a:rPr lang="en-US" sz="900" b="1">
                          <a:solidFill>
                            <a:srgbClr val="FDFDFD"/>
                          </a:solidFill>
                          <a:effectLst/>
                          <a:latin typeface="Arial" panose="020B0604020202020204" pitchFamily="34" charset="0"/>
                          <a:ea typeface="Calibri" panose="020F0502020204030204" pitchFamily="34" charset="0"/>
                          <a:cs typeface="Arial" panose="020B0604020202020204" pitchFamily="34" charset="0"/>
                        </a:rPr>
                        <a:t>tu</a:t>
                      </a:r>
                      <a:r>
                        <a:rPr lang="en-US" sz="900" b="1" spc="-10">
                          <a:solidFill>
                            <a:srgbClr val="FDFDFD"/>
                          </a:solidFill>
                          <a:effectLst/>
                          <a:latin typeface="Arial" panose="020B0604020202020204" pitchFamily="34" charset="0"/>
                          <a:ea typeface="Calibri" panose="020F0502020204030204" pitchFamily="34" charset="0"/>
                          <a:cs typeface="Arial" panose="020B0604020202020204" pitchFamily="34" charset="0"/>
                        </a:rPr>
                        <a:t>r</a:t>
                      </a:r>
                      <a:r>
                        <a:rPr lang="en-US" sz="900" b="1">
                          <a:solidFill>
                            <a:srgbClr val="FDFDFD"/>
                          </a:solidFill>
                          <a:effectLst/>
                          <a:latin typeface="Arial" panose="020B0604020202020204" pitchFamily="34" charset="0"/>
                          <a:ea typeface="Calibri" panose="020F0502020204030204" pitchFamily="34" charset="0"/>
                          <a:cs typeface="Arial" panose="020B0604020202020204" pitchFamily="34" charset="0"/>
                        </a:rPr>
                        <a:t>es</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114300" marR="0" algn="ctr">
                        <a:lnSpc>
                          <a:spcPct val="107000"/>
                        </a:lnSpc>
                        <a:spcBef>
                          <a:spcPts val="19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I</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n-Ne</a:t>
                      </a: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t</a:t>
                      </a:r>
                      <a:r>
                        <a:rPr lang="en-US" sz="900" b="1" spc="-15" dirty="0">
                          <a:solidFill>
                            <a:srgbClr val="FDFDFD"/>
                          </a:solidFill>
                          <a:effectLst/>
                          <a:latin typeface="Arial" panose="020B0604020202020204" pitchFamily="34" charset="0"/>
                          <a:ea typeface="Calibri" panose="020F0502020204030204" pitchFamily="34" charset="0"/>
                          <a:cs typeface="Arial" panose="020B0604020202020204" pitchFamily="34" charset="0"/>
                        </a:rPr>
                        <a:t>w</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ork</a:t>
                      </a:r>
                      <a:r>
                        <a:rPr lang="en-US" sz="900" b="1" spc="-45" dirty="0">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O</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nly</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solidFill>
                  </a:tcPr>
                </a:tc>
                <a:extLst>
                  <a:ext uri="{0D108BD9-81ED-4DB2-BD59-A6C34878D82A}">
                    <a16:rowId xmlns:a16="http://schemas.microsoft.com/office/drawing/2014/main" val="1221918790"/>
                  </a:ext>
                </a:extLst>
              </a:tr>
              <a:tr h="376638">
                <a:tc>
                  <a:txBody>
                    <a:bodyPr/>
                    <a:lstStyle/>
                    <a:p>
                      <a:pPr marL="114300" marR="0">
                        <a:lnSpc>
                          <a:spcPct val="107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nnual</a:t>
                      </a:r>
                      <a:r>
                        <a:rPr lang="en-US" sz="900" b="0" spc="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Dedu</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tible</a:t>
                      </a:r>
                    </a:p>
                    <a:p>
                      <a:pPr marL="114300" marR="0">
                        <a:lnSpc>
                          <a:spcPct val="107000"/>
                        </a:lnSpc>
                        <a:spcBef>
                          <a:spcPts val="65"/>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ndividual</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amily</a:t>
                      </a:r>
                    </a:p>
                  </a:txBody>
                  <a:tcPr marL="0" marR="0" marT="0" marB="0" anchor="ctr">
                    <a:lnL>
                      <a:noFill/>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None</a:t>
                      </a: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None</a:t>
                      </a:r>
                    </a:p>
                  </a:txBody>
                  <a:tcPr marL="0" marR="0" marT="0" marB="0" anchor="ctr">
                    <a:lnL w="6350" cap="flat" cmpd="sng" algn="ctr">
                      <a:solidFill>
                        <a:schemeClr val="accent6"/>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789404433"/>
                  </a:ext>
                </a:extLst>
              </a:tr>
              <a:tr h="374713">
                <a:tc>
                  <a:txBody>
                    <a:bodyPr/>
                    <a:lstStyle/>
                    <a:p>
                      <a:pPr marL="114300" marR="34290">
                        <a:lnSpc>
                          <a:spcPct val="106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of-</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oc</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k</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M</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aximum</a:t>
                      </a:r>
                    </a:p>
                    <a:p>
                      <a:pPr marL="114300" marR="34290">
                        <a:lnSpc>
                          <a:spcPct val="106000"/>
                        </a:lnSpc>
                        <a:spcBef>
                          <a:spcPts val="0"/>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ndividual</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amily</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$1,50</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3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1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$3,000</a:t>
                      </a:r>
                      <a:endPar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52684705"/>
                  </a:ext>
                </a:extLst>
              </a:tr>
              <a:tr h="323092">
                <a:tc>
                  <a:txBody>
                    <a:bodyPr/>
                    <a:lstStyle/>
                    <a:p>
                      <a:pPr marL="114300" marR="0">
                        <a:lnSpc>
                          <a:spcPct val="107000"/>
                        </a:lnSpc>
                        <a:spcBef>
                          <a:spcPts val="210"/>
                        </a:spcBef>
                        <a:spcAft>
                          <a:spcPts val="800"/>
                        </a:spcAft>
                      </a:pP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ti</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21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a:t>
                      </a:r>
                      <a:r>
                        <a:rPr lang="en-US" sz="900" b="0" spc="-8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copay</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DFDFD"/>
                    </a:solidFill>
                  </a:tcPr>
                </a:tc>
                <a:extLst>
                  <a:ext uri="{0D108BD9-81ED-4DB2-BD59-A6C34878D82A}">
                    <a16:rowId xmlns:a16="http://schemas.microsoft.com/office/drawing/2014/main" val="1104520816"/>
                  </a:ext>
                </a:extLst>
              </a:tr>
              <a:tr h="434672">
                <a:tc>
                  <a:txBody>
                    <a:bodyPr/>
                    <a:lstStyle/>
                    <a:p>
                      <a:pPr marL="114300" marR="0">
                        <a:lnSpc>
                          <a:spcPct val="107000"/>
                        </a:lnSpc>
                        <a:spcBef>
                          <a:spcPts val="210"/>
                        </a:spcBef>
                        <a:spcAft>
                          <a:spcPts val="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ffi</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isit</a:t>
                      </a:r>
                    </a:p>
                    <a:p>
                      <a:pPr marL="114300" marR="0">
                        <a:lnSpc>
                          <a:spcPct val="107000"/>
                        </a:lnSpc>
                        <a:spcBef>
                          <a:spcPts val="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(prima</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y/specialist)</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$20</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DFDFD"/>
                    </a:solidFill>
                  </a:tcPr>
                </a:tc>
                <a:extLst>
                  <a:ext uri="{0D108BD9-81ED-4DB2-BD59-A6C34878D82A}">
                    <a16:rowId xmlns:a16="http://schemas.microsoft.com/office/drawing/2014/main" val="838078146"/>
                  </a:ext>
                </a:extLst>
              </a:tr>
              <a:tr h="477662">
                <a:tc>
                  <a:txBody>
                    <a:bodyPr/>
                    <a:lstStyle/>
                    <a:p>
                      <a:pPr marL="114300" marR="0">
                        <a:lnSpc>
                          <a:spcPct val="107000"/>
                        </a:lnSpc>
                        <a:spcBef>
                          <a:spcPts val="210"/>
                        </a:spcBef>
                        <a:spcAft>
                          <a:spcPts val="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Teladoc Consultation</a:t>
                      </a:r>
                      <a:endPar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14300" marR="0">
                        <a:lnSpc>
                          <a:spcPct val="107000"/>
                        </a:lnSpc>
                        <a:spcBef>
                          <a:spcPts val="210"/>
                        </a:spcBef>
                        <a:spcAft>
                          <a:spcPts val="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(Blue Shield Plans Only)</a:t>
                      </a:r>
                      <a:endPar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Contact Kaiser for telemedicine service options/costs</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DFDFD"/>
                    </a:solidFill>
                  </a:tcPr>
                </a:tc>
                <a:extLst>
                  <a:ext uri="{0D108BD9-81ED-4DB2-BD59-A6C34878D82A}">
                    <a16:rowId xmlns:a16="http://schemas.microsoft.com/office/drawing/2014/main" val="2341170287"/>
                  </a:ext>
                </a:extLst>
              </a:tr>
              <a:tr h="471957">
                <a:tc>
                  <a:txBody>
                    <a:bodyPr/>
                    <a:lstStyle/>
                    <a:p>
                      <a:pPr marL="118745" marR="0">
                        <a:lnSpc>
                          <a:spcPct val="107000"/>
                        </a:lnSpc>
                        <a:spcBef>
                          <a:spcPts val="600"/>
                        </a:spcBef>
                        <a:spcAft>
                          <a:spcPts val="6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Lab &amp; X-Ray</a:t>
                      </a:r>
                    </a:p>
                    <a:p>
                      <a:pPr marL="118745" marR="0">
                        <a:lnSpc>
                          <a:spcPct val="107000"/>
                        </a:lnSpc>
                        <a:spcBef>
                          <a:spcPts val="65"/>
                        </a:spcBef>
                        <a:spcAft>
                          <a:spcPts val="6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T/MRI/P</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4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8745" marR="0" algn="ctr">
                        <a:lnSpc>
                          <a:spcPts val="500"/>
                        </a:lnSpc>
                        <a:spcBef>
                          <a:spcPts val="1200"/>
                        </a:spcBef>
                        <a:spcAft>
                          <a:spcPts val="6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 copay</a:t>
                      </a:r>
                    </a:p>
                    <a:p>
                      <a:pPr marL="118745" marR="0" algn="ctr">
                        <a:lnSpc>
                          <a:spcPts val="500"/>
                        </a:lnSpc>
                        <a:spcBef>
                          <a:spcPts val="1200"/>
                        </a:spcBef>
                        <a:spcAft>
                          <a:spcPts val="6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 copay</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DFDFD"/>
                    </a:solidFill>
                  </a:tcPr>
                </a:tc>
                <a:extLst>
                  <a:ext uri="{0D108BD9-81ED-4DB2-BD59-A6C34878D82A}">
                    <a16:rowId xmlns:a16="http://schemas.microsoft.com/office/drawing/2014/main" val="1710745836"/>
                  </a:ext>
                </a:extLst>
              </a:tr>
              <a:tr h="337290">
                <a:tc>
                  <a:txBody>
                    <a:bodyPr/>
                    <a:lstStyle/>
                    <a:p>
                      <a:pPr marL="114300" marR="0">
                        <a:lnSpc>
                          <a:spcPct val="107000"/>
                        </a:lnSpc>
                        <a:spcBef>
                          <a:spcPts val="210"/>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np</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4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Hospital</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600"/>
                        </a:spcBef>
                        <a:spcAft>
                          <a:spcPts val="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$250 copay per admit</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4130725707"/>
                  </a:ext>
                </a:extLst>
              </a:tr>
              <a:tr h="331679">
                <a:tc>
                  <a:txBody>
                    <a:bodyPr/>
                    <a:lstStyle/>
                    <a:p>
                      <a:pPr marL="114300" marR="0">
                        <a:lnSpc>
                          <a:spcPct val="107000"/>
                        </a:lnSpc>
                        <a:spcBef>
                          <a:spcPts val="210"/>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utp</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5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Su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600"/>
                        </a:spcBef>
                        <a:spcAft>
                          <a:spcPts val="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$125</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 per procedure</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674420911"/>
                  </a:ext>
                </a:extLst>
              </a:tr>
              <a:tr h="389701">
                <a:tc>
                  <a:txBody>
                    <a:bodyPr/>
                    <a:lstStyle/>
                    <a:p>
                      <a:pPr marL="114300" marR="0">
                        <a:lnSpc>
                          <a:spcPct val="107000"/>
                        </a:lnSpc>
                        <a:spcBef>
                          <a:spcPts val="210"/>
                        </a:spcBef>
                        <a:spcAft>
                          <a:spcPts val="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Eme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gen</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r>
                        <a:rPr lang="en-US" sz="900" b="0" spc="20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oom</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(wai</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ed</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if</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admit</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ed)</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$100</a:t>
                      </a:r>
                      <a:r>
                        <a:rPr lang="en-US" sz="900" b="0" spc="-8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255945016"/>
                  </a:ext>
                </a:extLst>
              </a:tr>
              <a:tr h="331228">
                <a:tc>
                  <a:txBody>
                    <a:bodyPr/>
                    <a:lstStyle/>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3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60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$20</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796674792"/>
                  </a:ext>
                </a:extLst>
              </a:tr>
              <a:tr h="647487">
                <a:tc>
                  <a:txBody>
                    <a:bodyPr/>
                    <a:lstStyle/>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Chiropractic Care</a:t>
                      </a:r>
                    </a:p>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Acupuncture Care</a:t>
                      </a:r>
                    </a:p>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60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$15 copay</a:t>
                      </a:r>
                    </a:p>
                    <a:p>
                      <a:pPr marL="114300" marR="0" algn="ctr">
                        <a:lnSpc>
                          <a:spcPct val="107000"/>
                        </a:lnSpc>
                        <a:spcBef>
                          <a:spcPts val="60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$15 copay</a:t>
                      </a:r>
                    </a:p>
                    <a:p>
                      <a:pPr marL="114300" marR="0" algn="ctr">
                        <a:lnSpc>
                          <a:spcPct val="107000"/>
                        </a:lnSpc>
                        <a:spcBef>
                          <a:spcPts val="60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(Combined 30 visits per year)</a:t>
                      </a:r>
                      <a:endPar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179425550"/>
                  </a:ext>
                </a:extLst>
              </a:tr>
            </a:tbl>
          </a:graphicData>
        </a:graphic>
      </p:graphicFrame>
    </p:spTree>
    <p:extLst>
      <p:ext uri="{BB962C8B-B14F-4D97-AF65-F5344CB8AC3E}">
        <p14:creationId xmlns:p14="http://schemas.microsoft.com/office/powerpoint/2010/main" val="411705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rPr>
              <a:t>Kaiser HMO Pharmacy Plan</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pPr/>
              <a:t>17</a:t>
            </a:fld>
            <a:endParaRPr lang="en-US" dirty="0">
              <a:solidFill>
                <a:schemeClr val="tx1"/>
              </a:solidFill>
            </a:endParaRPr>
          </a:p>
        </p:txBody>
      </p:sp>
      <p:sp>
        <p:nvSpPr>
          <p:cNvPr id="12" name="Control 2"/>
          <p:cNvSpPr>
            <a:spLocks noChangeArrowheads="1" noChangeShapeType="1"/>
          </p:cNvSpPr>
          <p:nvPr/>
        </p:nvSpPr>
        <p:spPr bwMode="auto">
          <a:xfrm>
            <a:off x="3236913" y="2495550"/>
            <a:ext cx="7086600" cy="4865688"/>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7" name="Control 2"/>
          <p:cNvSpPr>
            <a:spLocks noChangeArrowheads="1" noChangeShapeType="1"/>
          </p:cNvSpPr>
          <p:nvPr/>
        </p:nvSpPr>
        <p:spPr bwMode="auto">
          <a:xfrm>
            <a:off x="4292600" y="2466975"/>
            <a:ext cx="7086600" cy="7258050"/>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583911971"/>
              </p:ext>
            </p:extLst>
          </p:nvPr>
        </p:nvGraphicFramePr>
        <p:xfrm>
          <a:off x="4094922" y="1730789"/>
          <a:ext cx="4002156" cy="3176104"/>
        </p:xfrm>
        <a:graphic>
          <a:graphicData uri="http://schemas.openxmlformats.org/drawingml/2006/table">
            <a:tbl>
              <a:tblPr firstRow="1" firstCol="1" lastRow="1" lastCol="1" bandRow="1" bandCol="1"/>
              <a:tblGrid>
                <a:gridCol w="2102828">
                  <a:extLst>
                    <a:ext uri="{9D8B030D-6E8A-4147-A177-3AD203B41FA5}">
                      <a16:colId xmlns:a16="http://schemas.microsoft.com/office/drawing/2014/main" val="2308927622"/>
                    </a:ext>
                  </a:extLst>
                </a:gridCol>
                <a:gridCol w="1899328">
                  <a:extLst>
                    <a:ext uri="{9D8B030D-6E8A-4147-A177-3AD203B41FA5}">
                      <a16:colId xmlns:a16="http://schemas.microsoft.com/office/drawing/2014/main" val="2367588108"/>
                    </a:ext>
                  </a:extLst>
                </a:gridCol>
              </a:tblGrid>
              <a:tr h="407869">
                <a:tc>
                  <a:txBody>
                    <a:bodyPr/>
                    <a:lstStyle/>
                    <a:p>
                      <a:pPr marL="114300" marR="0">
                        <a:lnSpc>
                          <a:spcPct val="107000"/>
                        </a:lnSpc>
                        <a:spcBef>
                          <a:spcPts val="0"/>
                        </a:spcBef>
                        <a:spcAft>
                          <a:spcPts val="800"/>
                        </a:spcAft>
                      </a:pPr>
                      <a:r>
                        <a:rPr lang="en-US" sz="900" b="1" dirty="0">
                          <a:effectLst/>
                          <a:latin typeface="Arial" panose="020B0604020202020204" pitchFamily="34" charset="0"/>
                          <a:ea typeface="Calibri" panose="020F0502020204030204" pitchFamily="34" charset="0"/>
                          <a:cs typeface="Arial" panose="020B0604020202020204" pitchFamily="34" charset="0"/>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marL="114300" marR="0" algn="ctr">
                        <a:lnSpc>
                          <a:spcPct val="107000"/>
                        </a:lnSpc>
                        <a:spcBef>
                          <a:spcPts val="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K</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aiser</a:t>
                      </a:r>
                      <a:r>
                        <a:rPr lang="en-US" sz="900" b="1" spc="-45" dirty="0">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HMO</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866295459"/>
                  </a:ext>
                </a:extLst>
              </a:tr>
              <a:tr h="261036">
                <a:tc>
                  <a:txBody>
                    <a:bodyPr/>
                    <a:lstStyle/>
                    <a:p>
                      <a:pPr marL="114300" marR="163830">
                        <a:lnSpc>
                          <a:spcPct val="106000"/>
                        </a:lnSpc>
                        <a:spcBef>
                          <a:spcPts val="600"/>
                        </a:spcBef>
                        <a:spcAft>
                          <a:spcPts val="800"/>
                        </a:spcAft>
                      </a:pPr>
                      <a:r>
                        <a:rPr lang="en-US" sz="900" b="1" spc="-10" dirty="0">
                          <a:solidFill>
                            <a:srgbClr val="FDFDFD"/>
                          </a:solidFill>
                          <a:effectLst/>
                          <a:latin typeface="Arial" panose="020B0604020202020204" pitchFamily="34" charset="0"/>
                          <a:ea typeface="Calibri" panose="020F0502020204030204" pitchFamily="34" charset="0"/>
                          <a:cs typeface="Arial" panose="020B0604020202020204" pitchFamily="34" charset="0"/>
                        </a:rPr>
                        <a:t>Pr</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escription</a:t>
                      </a:r>
                      <a:r>
                        <a:rPr lang="en-US" sz="900" b="1" spc="-20" dirty="0">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D</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rug</a:t>
                      </a:r>
                      <a:r>
                        <a:rPr lang="en-US" sz="900" b="1" spc="65" dirty="0">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spc="-15" dirty="0">
                          <a:solidFill>
                            <a:srgbClr val="FDFDFD"/>
                          </a:solidFill>
                          <a:effectLst/>
                          <a:latin typeface="Arial" panose="020B0604020202020204" pitchFamily="34" charset="0"/>
                          <a:ea typeface="Calibri" panose="020F0502020204030204" pitchFamily="34" charset="0"/>
                          <a:cs typeface="Arial" panose="020B0604020202020204" pitchFamily="34" charset="0"/>
                        </a:rPr>
                        <a:t>C</a:t>
                      </a: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o</a:t>
                      </a:r>
                      <a:r>
                        <a:rPr lang="en-US" sz="900" b="1" spc="-10" dirty="0">
                          <a:solidFill>
                            <a:srgbClr val="FDFDFD"/>
                          </a:solidFill>
                          <a:effectLst/>
                          <a:latin typeface="Arial" panose="020B0604020202020204" pitchFamily="34" charset="0"/>
                          <a:ea typeface="Calibri" panose="020F0502020204030204" pitchFamily="34" charset="0"/>
                          <a:cs typeface="Arial" panose="020B0604020202020204" pitchFamily="34" charset="0"/>
                        </a:rPr>
                        <a:t>v</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e</a:t>
                      </a:r>
                      <a:r>
                        <a:rPr lang="en-US" sz="900" b="1" spc="-10" dirty="0">
                          <a:solidFill>
                            <a:srgbClr val="FDFDFD"/>
                          </a:solidFill>
                          <a:effectLst/>
                          <a:latin typeface="Arial" panose="020B0604020202020204" pitchFamily="34" charset="0"/>
                          <a:ea typeface="Calibri" panose="020F0502020204030204" pitchFamily="34" charset="0"/>
                          <a:cs typeface="Arial" panose="020B0604020202020204" pitchFamily="34" charset="0"/>
                        </a:rPr>
                        <a:t>r</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age</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w="12700" cap="flat" cmpd="sng" algn="ctr">
                      <a:solidFill>
                        <a:srgbClr val="0000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tx1"/>
                    </a:solidFill>
                  </a:tcPr>
                </a:tc>
                <a:tc>
                  <a:txBody>
                    <a:bodyPr/>
                    <a:lstStyle/>
                    <a:p>
                      <a:pPr marL="114300" marR="12700" algn="ctr">
                        <a:lnSpc>
                          <a:spcPct val="107000"/>
                        </a:lnSpc>
                        <a:spcBef>
                          <a:spcPts val="600"/>
                        </a:spcBef>
                        <a:spcAft>
                          <a:spcPts val="0"/>
                        </a:spcAft>
                      </a:pPr>
                      <a:r>
                        <a:rPr lang="en-US" sz="900" b="1" spc="-20" dirty="0">
                          <a:solidFill>
                            <a:srgbClr val="363435"/>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tx1"/>
                    </a:solidFill>
                  </a:tcPr>
                </a:tc>
                <a:extLst>
                  <a:ext uri="{0D108BD9-81ED-4DB2-BD59-A6C34878D82A}">
                    <a16:rowId xmlns:a16="http://schemas.microsoft.com/office/drawing/2014/main" val="1354903685"/>
                  </a:ext>
                </a:extLst>
              </a:tr>
              <a:tr h="461262">
                <a:tc>
                  <a:txBody>
                    <a:bodyPr/>
                    <a:lstStyle/>
                    <a:p>
                      <a:pPr marL="114300" marR="34290">
                        <a:lnSpc>
                          <a:spcPct val="106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of-</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oc</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k</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M</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aximum</a:t>
                      </a:r>
                    </a:p>
                    <a:p>
                      <a:pPr marL="114300" marR="163830">
                        <a:lnSpc>
                          <a:spcPct val="106000"/>
                        </a:lnSpc>
                        <a:spcBef>
                          <a:spcPts val="600"/>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ndividual</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amily</a:t>
                      </a:r>
                    </a:p>
                  </a:txBody>
                  <a:tcPr marL="0" marR="0" marT="0" marB="0" anchor="ctr">
                    <a:lnL>
                      <a:noFill/>
                    </a:lnL>
                    <a:lnR w="6350" cap="flat" cmpd="sng" algn="ctr">
                      <a:solidFill>
                        <a:schemeClr val="accent6"/>
                      </a:solidFill>
                      <a:prstDash val="solid"/>
                      <a:round/>
                      <a:headEnd type="none" w="med" len="med"/>
                      <a:tailEnd type="none" w="med" len="med"/>
                    </a:lnR>
                    <a:lnT w="12700" cap="flat" cmpd="sng" algn="ctr">
                      <a:solidFill>
                        <a:srgbClr val="0000FF"/>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lumMod val="75000"/>
                      </a:schemeClr>
                    </a:solidFill>
                  </a:tcPr>
                </a:tc>
                <a:tc>
                  <a:txBody>
                    <a:bodyPr/>
                    <a:lstStyle/>
                    <a:p>
                      <a:pPr marL="114300" marR="12700" algn="ctr">
                        <a:lnSpc>
                          <a:spcPct val="107000"/>
                        </a:lnSpc>
                        <a:spcBef>
                          <a:spcPts val="600"/>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Combined with Medical</a:t>
                      </a:r>
                      <a:endPar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chemeClr val="accent6"/>
                      </a:solidFill>
                      <a:prstDash val="solid"/>
                      <a:round/>
                      <a:headEnd type="none" w="med" len="med"/>
                      <a:tailEnd type="none" w="med" len="med"/>
                    </a:lnL>
                    <a:lnR>
                      <a:noFill/>
                    </a:lnR>
                    <a:lnT w="12700" cap="flat" cmpd="sng" algn="ctr">
                      <a:solidFill>
                        <a:srgbClr val="0000FF"/>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698603448"/>
                  </a:ext>
                </a:extLst>
              </a:tr>
              <a:tr h="999844">
                <a:tc>
                  <a:txBody>
                    <a:bodyPr/>
                    <a:lstStyle/>
                    <a:p>
                      <a:pPr marL="114300" marR="0">
                        <a:lnSpc>
                          <a:spcPct val="107000"/>
                        </a:lnSpc>
                        <a:spcBef>
                          <a:spcPts val="600"/>
                        </a:spcBef>
                        <a:spcAft>
                          <a:spcPts val="0"/>
                        </a:spcAft>
                      </a:pP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escriptio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D</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rug</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etail</a:t>
                      </a:r>
                      <a:endPar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14300" marR="0">
                        <a:lnSpc>
                          <a:spcPct val="107000"/>
                        </a:lnSpc>
                        <a:spcBef>
                          <a:spcPts val="165"/>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G</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ene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ic</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Brand</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Non-</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mula</a:t>
                      </a:r>
                      <a:r>
                        <a:rPr lang="en-US" sz="900" b="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Brand</a:t>
                      </a:r>
                    </a:p>
                  </a:txBody>
                  <a:tcPr marL="0" marR="0" marT="0" marB="0">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lumMod val="75000"/>
                      </a:schemeClr>
                    </a:solidFill>
                  </a:tcPr>
                </a:tc>
                <a:tc>
                  <a:txBody>
                    <a:bodyPr/>
                    <a:lstStyle/>
                    <a:p>
                      <a:pPr marL="114300" marR="0" algn="ctr">
                        <a:lnSpc>
                          <a:spcPct val="107000"/>
                        </a:lnSpc>
                        <a:spcBef>
                          <a:spcPts val="165"/>
                        </a:spcBef>
                        <a:spcAft>
                          <a:spcPts val="800"/>
                        </a:spcAft>
                      </a:pP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(30</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d</a:t>
                      </a:r>
                      <a:r>
                        <a:rPr lang="en-US" sz="900" b="0" spc="-15" dirty="0">
                          <a:solidFill>
                            <a:schemeClr val="tx2"/>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2"/>
                          </a:solidFill>
                          <a:effectLst/>
                          <a:latin typeface="Arial" panose="020B0604020202020204" pitchFamily="34" charset="0"/>
                          <a:ea typeface="Calibri" panose="020F0502020204030204" pitchFamily="34" charset="0"/>
                          <a:cs typeface="Arial" panose="020B0604020202020204" pitchFamily="34" charset="0"/>
                        </a:rPr>
                        <a:t>y</a:t>
                      </a:r>
                      <a:r>
                        <a:rPr lang="en-US" sz="900" b="0" spc="-45"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supply)</a:t>
                      </a:r>
                      <a:endParaRPr lang="en-US" sz="9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p>
                      <a:pPr marL="114300" marR="0" algn="ctr">
                        <a:lnSpc>
                          <a:spcPct val="107000"/>
                        </a:lnSpc>
                        <a:spcBef>
                          <a:spcPts val="65"/>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4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2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395479302"/>
                  </a:ext>
                </a:extLst>
              </a:tr>
              <a:tr h="1046093">
                <a:tc>
                  <a:txBody>
                    <a:bodyPr/>
                    <a:lstStyle/>
                    <a:p>
                      <a:pPr marL="114300" marR="0">
                        <a:lnSpc>
                          <a:spcPct val="107000"/>
                        </a:lnSpc>
                        <a:spcBef>
                          <a:spcPts val="210"/>
                        </a:spcBef>
                        <a:spcAft>
                          <a:spcPts val="80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Pr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escription</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D</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rug:</a:t>
                      </a:r>
                      <a:r>
                        <a:rPr lang="en-US" sz="900" b="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M</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ail</a:t>
                      </a:r>
                      <a:r>
                        <a:rPr lang="en-US" sz="900" b="0" spc="-8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der</a:t>
                      </a:r>
                    </a:p>
                    <a:p>
                      <a:pPr marL="114300" marR="0">
                        <a:lnSpc>
                          <a:spcPct val="107000"/>
                        </a:lnSpc>
                        <a:spcBef>
                          <a:spcPts val="165"/>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G</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ene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ic</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Brand</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Non-</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mula</a:t>
                      </a:r>
                      <a:r>
                        <a:rPr lang="en-US" sz="900" b="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Brand</a:t>
                      </a:r>
                    </a:p>
                  </a:txBody>
                  <a:tcPr marL="0" marR="0" marT="0" marB="0">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lumMod val="75000"/>
                      </a:schemeClr>
                    </a:solidFill>
                  </a:tcPr>
                </a:tc>
                <a:tc>
                  <a:txBody>
                    <a:bodyPr/>
                    <a:lstStyle/>
                    <a:p>
                      <a:pPr marL="114300" marR="0" algn="ctr">
                        <a:lnSpc>
                          <a:spcPct val="107000"/>
                        </a:lnSpc>
                        <a:spcBef>
                          <a:spcPts val="165"/>
                        </a:spcBef>
                        <a:spcAft>
                          <a:spcPts val="800"/>
                        </a:spcAft>
                      </a:pP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(100</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d</a:t>
                      </a:r>
                      <a:r>
                        <a:rPr lang="en-US" sz="900" b="0" spc="-15" dirty="0">
                          <a:solidFill>
                            <a:schemeClr val="tx2"/>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2"/>
                          </a:solidFill>
                          <a:effectLst/>
                          <a:latin typeface="Arial" panose="020B0604020202020204" pitchFamily="34" charset="0"/>
                          <a:ea typeface="Calibri" panose="020F0502020204030204" pitchFamily="34" charset="0"/>
                          <a:cs typeface="Arial" panose="020B0604020202020204" pitchFamily="34" charset="0"/>
                        </a:rPr>
                        <a:t>y</a:t>
                      </a:r>
                      <a:r>
                        <a:rPr lang="en-US" sz="900" b="0" spc="-45"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supply)</a:t>
                      </a:r>
                      <a:endParaRPr lang="en-US" sz="9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$20</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p>
                      <a:pPr marL="114300" marR="0" algn="ctr">
                        <a:lnSpc>
                          <a:spcPct val="107000"/>
                        </a:lnSpc>
                        <a:spcBef>
                          <a:spcPts val="165"/>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$40</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p>
                      <a:pPr marL="114300" marR="0" algn="ctr">
                        <a:lnSpc>
                          <a:spcPct val="107000"/>
                        </a:lnSpc>
                        <a:spcBef>
                          <a:spcPts val="165"/>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$40</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730117770"/>
                  </a:ext>
                </a:extLst>
              </a:tr>
            </a:tbl>
          </a:graphicData>
        </a:graphic>
      </p:graphicFrame>
    </p:spTree>
    <p:custDataLst>
      <p:tags r:id="rId1"/>
    </p:custDataLst>
    <p:extLst>
      <p:ext uri="{BB962C8B-B14F-4D97-AF65-F5344CB8AC3E}">
        <p14:creationId xmlns:p14="http://schemas.microsoft.com/office/powerpoint/2010/main" val="100296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Kaiser – Find a doctor</a:t>
            </a:r>
          </a:p>
        </p:txBody>
      </p:sp>
      <p:sp>
        <p:nvSpPr>
          <p:cNvPr id="3" name="Content Placeholder 2"/>
          <p:cNvSpPr>
            <a:spLocks noGrp="1"/>
          </p:cNvSpPr>
          <p:nvPr>
            <p:ph idx="1"/>
          </p:nvPr>
        </p:nvSpPr>
        <p:spPr>
          <a:xfrm>
            <a:off x="838200" y="1455821"/>
            <a:ext cx="10515600" cy="4721142"/>
          </a:xfrm>
        </p:spPr>
        <p:txBody>
          <a:bodyPr>
            <a:noAutofit/>
          </a:bodyPr>
          <a:lstStyle/>
          <a:p>
            <a:r>
              <a:rPr lang="en-US" sz="2000" dirty="0">
                <a:solidFill>
                  <a:srgbClr val="000000"/>
                </a:solidFill>
              </a:rPr>
              <a:t>Visit </a:t>
            </a:r>
            <a:r>
              <a:rPr lang="en-US" sz="2000" dirty="0">
                <a:solidFill>
                  <a:srgbClr val="000000"/>
                </a:solidFill>
                <a:hlinkClick r:id="rId3"/>
              </a:rPr>
              <a:t>www.kp.org</a:t>
            </a:r>
            <a:r>
              <a:rPr lang="en-US" sz="2000" dirty="0">
                <a:solidFill>
                  <a:srgbClr val="000000"/>
                </a:solidFill>
              </a:rPr>
              <a:t> and click on “Doctors and Locations”</a:t>
            </a:r>
          </a:p>
          <a:p>
            <a:r>
              <a:rPr lang="en-US" sz="2000" dirty="0">
                <a:solidFill>
                  <a:srgbClr val="000000"/>
                </a:solidFill>
              </a:rPr>
              <a:t>Select Southern California</a:t>
            </a:r>
          </a:p>
          <a:p>
            <a:r>
              <a:rPr lang="en-US" sz="2000" dirty="0">
                <a:solidFill>
                  <a:srgbClr val="000000"/>
                </a:solidFill>
              </a:rPr>
              <a:t>Choose the Location and Provider Type</a:t>
            </a:r>
          </a:p>
          <a:p>
            <a:r>
              <a:rPr lang="en-US" sz="2000" dirty="0">
                <a:solidFill>
                  <a:srgbClr val="000000"/>
                </a:solidFill>
              </a:rPr>
              <a:t>Click “Search”</a:t>
            </a:r>
          </a:p>
          <a:p>
            <a:r>
              <a:rPr lang="en-US" sz="2000" dirty="0">
                <a:solidFill>
                  <a:srgbClr val="000000"/>
                </a:solidFill>
              </a:rPr>
              <a:t>Under Health Plan, Select “HMO”</a:t>
            </a:r>
          </a:p>
          <a:p>
            <a:endParaRPr lang="en-US" sz="2000" dirty="0">
              <a:solidFill>
                <a:srgbClr val="000000"/>
              </a:solidFill>
            </a:endParaRPr>
          </a:p>
          <a:p>
            <a:pPr marL="0" indent="0">
              <a:buNone/>
            </a:pPr>
            <a:r>
              <a:rPr lang="en-US" sz="2000" dirty="0">
                <a:solidFill>
                  <a:srgbClr val="000000"/>
                </a:solidFill>
              </a:rPr>
              <a:t>You can further filter your search for a participating </a:t>
            </a:r>
            <a:br>
              <a:rPr lang="en-US" sz="2000" dirty="0">
                <a:solidFill>
                  <a:srgbClr val="000000"/>
                </a:solidFill>
              </a:rPr>
            </a:br>
            <a:r>
              <a:rPr lang="en-US" sz="2000" dirty="0">
                <a:solidFill>
                  <a:srgbClr val="000000"/>
                </a:solidFill>
              </a:rPr>
              <a:t>physician by:</a:t>
            </a:r>
          </a:p>
          <a:p>
            <a:r>
              <a:rPr lang="en-US" sz="2000" dirty="0">
                <a:solidFill>
                  <a:srgbClr val="000000"/>
                </a:solidFill>
              </a:rPr>
              <a:t>Gender </a:t>
            </a:r>
          </a:p>
          <a:p>
            <a:r>
              <a:rPr lang="en-US" sz="2000" dirty="0">
                <a:solidFill>
                  <a:srgbClr val="000000"/>
                </a:solidFill>
              </a:rPr>
              <a:t>Specialty </a:t>
            </a:r>
          </a:p>
          <a:p>
            <a:r>
              <a:rPr lang="en-US" sz="2000" dirty="0">
                <a:solidFill>
                  <a:srgbClr val="000000"/>
                </a:solidFill>
              </a:rPr>
              <a:t>Language preference </a:t>
            </a:r>
          </a:p>
          <a:p>
            <a:r>
              <a:rPr lang="en-US" sz="2000" dirty="0">
                <a:solidFill>
                  <a:srgbClr val="000000"/>
                </a:solidFill>
              </a:rPr>
              <a:t>Location </a:t>
            </a:r>
          </a:p>
          <a:p>
            <a:endParaRPr lang="en-US" sz="2000" dirty="0"/>
          </a:p>
          <a:p>
            <a:endParaRPr lang="en-US" sz="2000" dirty="0"/>
          </a:p>
          <a:p>
            <a:endParaRPr lang="en-US" sz="2000" dirty="0"/>
          </a:p>
        </p:txBody>
      </p:sp>
      <p:sp>
        <p:nvSpPr>
          <p:cNvPr id="4" name="Slide Number Placeholder 3"/>
          <p:cNvSpPr>
            <a:spLocks noGrp="1"/>
          </p:cNvSpPr>
          <p:nvPr>
            <p:ph type="sldNum" sz="quarter" idx="12"/>
          </p:nvPr>
        </p:nvSpPr>
        <p:spPr>
          <a:xfrm>
            <a:off x="9285024" y="6278718"/>
            <a:ext cx="2743200" cy="365125"/>
          </a:xfrm>
        </p:spPr>
        <p:txBody>
          <a:bodyPr/>
          <a:lstStyle/>
          <a:p>
            <a:fld id="{9F630B48-C198-4274-AD77-2E4A0912229A}" type="slidenum">
              <a:rPr lang="en-US" smtClean="0">
                <a:solidFill>
                  <a:schemeClr val="tx1"/>
                </a:solidFill>
              </a:rPr>
              <a:t>18</a:t>
            </a:fld>
            <a:endParaRPr lang="en-US" dirty="0">
              <a:solidFill>
                <a:schemeClr val="tx1"/>
              </a:solidFill>
            </a:endParaRPr>
          </a:p>
        </p:txBody>
      </p:sp>
      <p:pic>
        <p:nvPicPr>
          <p:cNvPr id="6" name="Picture 5"/>
          <p:cNvPicPr>
            <a:picLocks noChangeAspect="1"/>
          </p:cNvPicPr>
          <p:nvPr/>
        </p:nvPicPr>
        <p:blipFill rotWithShape="1">
          <a:blip r:embed="rId4"/>
          <a:srcRect l="2501" t="8259" r="53928" b="11087"/>
          <a:stretch/>
        </p:blipFill>
        <p:spPr>
          <a:xfrm>
            <a:off x="6444343" y="1455821"/>
            <a:ext cx="5312229" cy="3933373"/>
          </a:xfrm>
          <a:prstGeom prst="rect">
            <a:avLst/>
          </a:prstGeom>
        </p:spPr>
      </p:pic>
      <p:sp>
        <p:nvSpPr>
          <p:cNvPr id="7" name="TextBox 6"/>
          <p:cNvSpPr txBox="1"/>
          <p:nvPr/>
        </p:nvSpPr>
        <p:spPr>
          <a:xfrm>
            <a:off x="6400799" y="5482953"/>
            <a:ext cx="6096001" cy="646331"/>
          </a:xfrm>
          <a:prstGeom prst="rect">
            <a:avLst/>
          </a:prstGeom>
          <a:noFill/>
        </p:spPr>
        <p:txBody>
          <a:bodyPr wrap="square" rtlCol="0">
            <a:spAutoFit/>
          </a:bodyPr>
          <a:lstStyle/>
          <a:p>
            <a:r>
              <a:rPr lang="en-US" dirty="0">
                <a:hlinkClick r:id="rId5"/>
              </a:rPr>
              <a:t>https://healthy.kaiserpermanente.org/southern-california/doctors-locations#/search-form</a:t>
            </a:r>
            <a:endParaRPr lang="en-US" dirty="0"/>
          </a:p>
        </p:txBody>
      </p:sp>
    </p:spTree>
    <p:extLst>
      <p:ext uri="{BB962C8B-B14F-4D97-AF65-F5344CB8AC3E}">
        <p14:creationId xmlns:p14="http://schemas.microsoft.com/office/powerpoint/2010/main" val="1244257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Preventive vs. diagnostic care</a:t>
            </a:r>
          </a:p>
        </p:txBody>
      </p:sp>
      <p:sp>
        <p:nvSpPr>
          <p:cNvPr id="7" name="Rounded Rectangle 6"/>
          <p:cNvSpPr/>
          <p:nvPr/>
        </p:nvSpPr>
        <p:spPr>
          <a:xfrm>
            <a:off x="2785819" y="2240924"/>
            <a:ext cx="3303921" cy="4159880"/>
          </a:xfrm>
          <a:prstGeom prst="roundRect">
            <a:avLst/>
          </a:prstGeom>
          <a:solidFill>
            <a:schemeClr val="bg1">
              <a:lumMod val="75000"/>
            </a:schemeClr>
          </a:solidFill>
          <a:ln w="76200">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lvl="0" algn="ctr" defTabSz="533400">
              <a:lnSpc>
                <a:spcPct val="90000"/>
              </a:lnSpc>
              <a:spcBef>
                <a:spcPct val="0"/>
              </a:spcBef>
              <a:spcAft>
                <a:spcPct val="35000"/>
              </a:spcAft>
            </a:pPr>
            <a:endParaRPr lang="en-US" sz="2400" b="1" kern="1200" dirty="0">
              <a:solidFill>
                <a:schemeClr val="accent1"/>
              </a:solidFill>
            </a:endParaRPr>
          </a:p>
          <a:p>
            <a:pPr lvl="0" algn="ctr" defTabSz="533400">
              <a:lnSpc>
                <a:spcPct val="90000"/>
              </a:lnSpc>
              <a:spcBef>
                <a:spcPct val="0"/>
              </a:spcBef>
              <a:spcAft>
                <a:spcPct val="35000"/>
              </a:spcAft>
            </a:pPr>
            <a:endParaRPr lang="en-US" sz="2400" b="1" dirty="0">
              <a:solidFill>
                <a:schemeClr val="accent1"/>
              </a:solidFill>
            </a:endParaRPr>
          </a:p>
          <a:p>
            <a:pPr lvl="0" algn="ctr" defTabSz="533400">
              <a:lnSpc>
                <a:spcPct val="90000"/>
              </a:lnSpc>
              <a:spcBef>
                <a:spcPct val="0"/>
              </a:spcBef>
              <a:spcAft>
                <a:spcPct val="35000"/>
              </a:spcAft>
            </a:pPr>
            <a:r>
              <a:rPr lang="en-US" sz="2400" b="1" kern="1200" dirty="0">
                <a:solidFill>
                  <a:srgbClr val="000000"/>
                </a:solidFill>
              </a:rPr>
              <a:t>PREVENTIVE</a:t>
            </a:r>
          </a:p>
          <a:p>
            <a:pPr algn="ctr" defTabSz="533400">
              <a:lnSpc>
                <a:spcPct val="90000"/>
              </a:lnSpc>
              <a:spcBef>
                <a:spcPct val="0"/>
              </a:spcBef>
              <a:spcAft>
                <a:spcPct val="35000"/>
              </a:spcAft>
            </a:pPr>
            <a:r>
              <a:rPr lang="en-US" sz="2200" dirty="0">
                <a:solidFill>
                  <a:schemeClr val="tx1"/>
                </a:solidFill>
              </a:rPr>
              <a:t>Helps you stay healthy by checking for disease </a:t>
            </a:r>
            <a:r>
              <a:rPr lang="en-US" sz="2200" b="1" dirty="0">
                <a:solidFill>
                  <a:srgbClr val="000000"/>
                </a:solidFill>
              </a:rPr>
              <a:t>before you feel sick</a:t>
            </a:r>
          </a:p>
          <a:p>
            <a:pPr lvl="0" algn="ctr" defTabSz="533400">
              <a:lnSpc>
                <a:spcPct val="90000"/>
              </a:lnSpc>
              <a:spcBef>
                <a:spcPct val="0"/>
              </a:spcBef>
              <a:spcAft>
                <a:spcPct val="35000"/>
              </a:spcAft>
              <a:buClr>
                <a:schemeClr val="accent3"/>
              </a:buClr>
            </a:pPr>
            <a:endParaRPr lang="en-US" sz="2200" b="1" dirty="0">
              <a:solidFill>
                <a:schemeClr val="accent1"/>
              </a:solidFill>
            </a:endParaRPr>
          </a:p>
          <a:p>
            <a:pPr lvl="0" algn="ctr" defTabSz="533400">
              <a:lnSpc>
                <a:spcPct val="90000"/>
              </a:lnSpc>
              <a:spcBef>
                <a:spcPct val="0"/>
              </a:spcBef>
              <a:spcAft>
                <a:spcPct val="35000"/>
              </a:spcAft>
              <a:buClr>
                <a:schemeClr val="accent3"/>
              </a:buClr>
            </a:pPr>
            <a:r>
              <a:rPr lang="en-US" sz="2200" b="1" dirty="0">
                <a:solidFill>
                  <a:srgbClr val="000000"/>
                </a:solidFill>
              </a:rPr>
              <a:t>FREE</a:t>
            </a:r>
            <a:r>
              <a:rPr lang="en-US" sz="2200" b="1" dirty="0">
                <a:solidFill>
                  <a:schemeClr val="accent1"/>
                </a:solidFill>
              </a:rPr>
              <a:t> </a:t>
            </a:r>
            <a:r>
              <a:rPr lang="en-US" sz="2200" dirty="0">
                <a:solidFill>
                  <a:schemeClr val="tx1"/>
                </a:solidFill>
              </a:rPr>
              <a:t>when obtained</a:t>
            </a:r>
            <a:br>
              <a:rPr lang="en-US" sz="2200" dirty="0">
                <a:solidFill>
                  <a:srgbClr val="FF0000"/>
                </a:solidFill>
              </a:rPr>
            </a:br>
            <a:r>
              <a:rPr lang="en-US" sz="2200" b="1" dirty="0">
                <a:solidFill>
                  <a:srgbClr val="000000"/>
                </a:solidFill>
              </a:rPr>
              <a:t>in-network</a:t>
            </a:r>
          </a:p>
        </p:txBody>
      </p:sp>
      <p:sp>
        <p:nvSpPr>
          <p:cNvPr id="11" name="Rounded Rectangle 10"/>
          <p:cNvSpPr/>
          <p:nvPr/>
        </p:nvSpPr>
        <p:spPr>
          <a:xfrm>
            <a:off x="6198454" y="2240924"/>
            <a:ext cx="3412635" cy="4159880"/>
          </a:xfrm>
          <a:prstGeom prst="roundRect">
            <a:avLst/>
          </a:prstGeom>
          <a:solidFill>
            <a:schemeClr val="bg1">
              <a:lumMod val="75000"/>
            </a:schemeClr>
          </a:solidFill>
          <a:ln w="76200">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algn="ctr" defTabSz="533400">
              <a:lnSpc>
                <a:spcPct val="90000"/>
              </a:lnSpc>
              <a:spcBef>
                <a:spcPct val="0"/>
              </a:spcBef>
              <a:spcAft>
                <a:spcPct val="35000"/>
              </a:spcAft>
            </a:pPr>
            <a:endParaRPr lang="en-US" sz="2400" b="1" dirty="0">
              <a:solidFill>
                <a:schemeClr val="accent1"/>
              </a:solidFill>
            </a:endParaRPr>
          </a:p>
          <a:p>
            <a:pPr algn="ctr" defTabSz="533400">
              <a:lnSpc>
                <a:spcPct val="90000"/>
              </a:lnSpc>
              <a:spcBef>
                <a:spcPct val="0"/>
              </a:spcBef>
              <a:spcAft>
                <a:spcPct val="35000"/>
              </a:spcAft>
            </a:pPr>
            <a:endParaRPr lang="en-US" sz="2400" b="1" dirty="0">
              <a:solidFill>
                <a:schemeClr val="accent1"/>
              </a:solidFill>
            </a:endParaRPr>
          </a:p>
          <a:p>
            <a:pPr algn="ctr" defTabSz="533400">
              <a:lnSpc>
                <a:spcPct val="90000"/>
              </a:lnSpc>
              <a:spcBef>
                <a:spcPct val="0"/>
              </a:spcBef>
              <a:spcAft>
                <a:spcPct val="35000"/>
              </a:spcAft>
            </a:pPr>
            <a:r>
              <a:rPr lang="en-US" sz="2400" b="1" dirty="0">
                <a:solidFill>
                  <a:srgbClr val="000000"/>
                </a:solidFill>
              </a:rPr>
              <a:t>DIAGNOSTIC</a:t>
            </a:r>
          </a:p>
          <a:p>
            <a:pPr algn="ctr" defTabSz="533400">
              <a:lnSpc>
                <a:spcPct val="90000"/>
              </a:lnSpc>
              <a:spcBef>
                <a:spcPct val="0"/>
              </a:spcBef>
              <a:spcAft>
                <a:spcPct val="35000"/>
              </a:spcAft>
            </a:pPr>
            <a:r>
              <a:rPr lang="en-US" sz="2200" dirty="0">
                <a:solidFill>
                  <a:schemeClr val="tx1"/>
                </a:solidFill>
              </a:rPr>
              <a:t>Checks for disease after you have </a:t>
            </a:r>
            <a:r>
              <a:rPr lang="en-US" sz="2200" b="1" dirty="0">
                <a:solidFill>
                  <a:srgbClr val="000000"/>
                </a:solidFill>
              </a:rPr>
              <a:t>symptoms</a:t>
            </a:r>
            <a:r>
              <a:rPr lang="en-US" sz="2200" b="1" dirty="0">
                <a:solidFill>
                  <a:schemeClr val="accent1"/>
                </a:solidFill>
              </a:rPr>
              <a:t> </a:t>
            </a:r>
            <a:r>
              <a:rPr lang="en-US" sz="2200" dirty="0">
                <a:solidFill>
                  <a:schemeClr val="tx1"/>
                </a:solidFill>
              </a:rPr>
              <a:t>or because of a </a:t>
            </a:r>
            <a:r>
              <a:rPr lang="en-US" sz="2200" b="1" dirty="0">
                <a:solidFill>
                  <a:srgbClr val="000000"/>
                </a:solidFill>
              </a:rPr>
              <a:t>known health issue</a:t>
            </a:r>
          </a:p>
          <a:p>
            <a:pPr algn="ctr" defTabSz="533400">
              <a:lnSpc>
                <a:spcPct val="90000"/>
              </a:lnSpc>
              <a:spcBef>
                <a:spcPct val="0"/>
              </a:spcBef>
              <a:spcAft>
                <a:spcPct val="35000"/>
              </a:spcAft>
            </a:pPr>
            <a:endParaRPr lang="en-US" sz="2200" dirty="0">
              <a:solidFill>
                <a:schemeClr val="accent3"/>
              </a:solidFill>
            </a:endParaRPr>
          </a:p>
          <a:p>
            <a:pPr algn="ctr" defTabSz="533400">
              <a:lnSpc>
                <a:spcPct val="90000"/>
              </a:lnSpc>
              <a:spcBef>
                <a:spcPct val="0"/>
              </a:spcBef>
              <a:spcAft>
                <a:spcPct val="35000"/>
              </a:spcAft>
            </a:pPr>
            <a:r>
              <a:rPr lang="en-US" sz="2200" dirty="0">
                <a:solidFill>
                  <a:schemeClr val="tx1"/>
                </a:solidFill>
              </a:rPr>
              <a:t>Subject to </a:t>
            </a:r>
            <a:r>
              <a:rPr lang="en-US" sz="2200" b="1" dirty="0">
                <a:solidFill>
                  <a:srgbClr val="000000"/>
                </a:solidFill>
              </a:rPr>
              <a:t>deductible, copays &amp;</a:t>
            </a:r>
            <a:r>
              <a:rPr lang="en-US" sz="2200" dirty="0">
                <a:solidFill>
                  <a:srgbClr val="000000"/>
                </a:solidFill>
              </a:rPr>
              <a:t> c</a:t>
            </a:r>
            <a:r>
              <a:rPr lang="en-US" sz="2200" b="1" dirty="0">
                <a:solidFill>
                  <a:srgbClr val="000000"/>
                </a:solidFill>
              </a:rPr>
              <a:t>oinsurance</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19</a:t>
            </a:fld>
            <a:endParaRPr lang="en-US" dirty="0">
              <a:solidFill>
                <a:schemeClr val="tx1"/>
              </a:solidFill>
            </a:endParaRPr>
          </a:p>
        </p:txBody>
      </p:sp>
      <p:grpSp>
        <p:nvGrpSpPr>
          <p:cNvPr id="29" name="Group 28"/>
          <p:cNvGrpSpPr/>
          <p:nvPr/>
        </p:nvGrpSpPr>
        <p:grpSpPr>
          <a:xfrm>
            <a:off x="3775525" y="1911468"/>
            <a:ext cx="1344780" cy="1344780"/>
            <a:chOff x="1126039" y="1829908"/>
            <a:chExt cx="1344780" cy="1344780"/>
          </a:xfrm>
        </p:grpSpPr>
        <p:sp>
          <p:nvSpPr>
            <p:cNvPr id="15" name="Oval 14"/>
            <p:cNvSpPr/>
            <p:nvPr/>
          </p:nvSpPr>
          <p:spPr>
            <a:xfrm>
              <a:off x="1126039" y="1829908"/>
              <a:ext cx="1344780" cy="134478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B050"/>
                </a:solidFill>
              </a:endParaRPr>
            </a:p>
          </p:txBody>
        </p:sp>
        <p:grpSp>
          <p:nvGrpSpPr>
            <p:cNvPr id="16" name="Group 15"/>
            <p:cNvGrpSpPr/>
            <p:nvPr/>
          </p:nvGrpSpPr>
          <p:grpSpPr>
            <a:xfrm>
              <a:off x="1369052" y="2066798"/>
              <a:ext cx="849808" cy="871000"/>
              <a:chOff x="2088202" y="2125753"/>
              <a:chExt cx="1878887" cy="1925742"/>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88202" y="2125753"/>
                <a:ext cx="1777310" cy="1780995"/>
              </a:xfrm>
              <a:prstGeom prst="rect">
                <a:avLst/>
              </a:prstGeom>
              <a:ln>
                <a:noFill/>
              </a:ln>
            </p:spPr>
          </p:pic>
          <p:sp>
            <p:nvSpPr>
              <p:cNvPr id="18" name="Rectangle 17"/>
              <p:cNvSpPr/>
              <p:nvPr/>
            </p:nvSpPr>
            <p:spPr>
              <a:xfrm>
                <a:off x="3446585" y="3821421"/>
                <a:ext cx="520504" cy="230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p:cNvGrpSpPr/>
          <p:nvPr/>
        </p:nvGrpSpPr>
        <p:grpSpPr>
          <a:xfrm>
            <a:off x="7311372" y="1878734"/>
            <a:ext cx="1344780" cy="1344780"/>
            <a:chOff x="9715030" y="1788024"/>
            <a:chExt cx="1344780" cy="1344780"/>
          </a:xfrm>
          <a:solidFill>
            <a:schemeClr val="bg1"/>
          </a:solidFill>
        </p:grpSpPr>
        <p:sp>
          <p:nvSpPr>
            <p:cNvPr id="21" name="Oval 20"/>
            <p:cNvSpPr/>
            <p:nvPr/>
          </p:nvSpPr>
          <p:spPr>
            <a:xfrm>
              <a:off x="9715030" y="1788024"/>
              <a:ext cx="1344780" cy="1344780"/>
            </a:xfrm>
            <a:prstGeom prst="ellipse">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B050"/>
                </a:solidFill>
              </a:endParaRPr>
            </a:p>
          </p:txBody>
        </p:sp>
        <p:grpSp>
          <p:nvGrpSpPr>
            <p:cNvPr id="25" name="Shape 436"/>
            <p:cNvGrpSpPr/>
            <p:nvPr/>
          </p:nvGrpSpPr>
          <p:grpSpPr>
            <a:xfrm>
              <a:off x="10278398" y="1992431"/>
              <a:ext cx="243408" cy="886986"/>
              <a:chOff x="727175" y="2957625"/>
              <a:chExt cx="130700" cy="476275"/>
            </a:xfrm>
            <a:grpFill/>
          </p:grpSpPr>
          <p:sp>
            <p:nvSpPr>
              <p:cNvPr id="26" name="Shape 437"/>
              <p:cNvSpPr/>
              <p:nvPr/>
            </p:nvSpPr>
            <p:spPr>
              <a:xfrm>
                <a:off x="727175" y="2957625"/>
                <a:ext cx="130700" cy="476275"/>
              </a:xfrm>
              <a:custGeom>
                <a:avLst/>
                <a:gdLst/>
                <a:ahLst/>
                <a:cxnLst/>
                <a:rect l="0" t="0" r="0" b="0"/>
                <a:pathLst>
                  <a:path w="5228" h="19051" extrusionOk="0">
                    <a:moveTo>
                      <a:pt x="2614" y="489"/>
                    </a:moveTo>
                    <a:lnTo>
                      <a:pt x="2858" y="538"/>
                    </a:lnTo>
                    <a:lnTo>
                      <a:pt x="3102" y="611"/>
                    </a:lnTo>
                    <a:lnTo>
                      <a:pt x="3322" y="709"/>
                    </a:lnTo>
                    <a:lnTo>
                      <a:pt x="3493" y="880"/>
                    </a:lnTo>
                    <a:lnTo>
                      <a:pt x="3664" y="1051"/>
                    </a:lnTo>
                    <a:lnTo>
                      <a:pt x="3762" y="1270"/>
                    </a:lnTo>
                    <a:lnTo>
                      <a:pt x="3835" y="1490"/>
                    </a:lnTo>
                    <a:lnTo>
                      <a:pt x="3859" y="1759"/>
                    </a:lnTo>
                    <a:lnTo>
                      <a:pt x="3859" y="14483"/>
                    </a:lnTo>
                    <a:lnTo>
                      <a:pt x="3884" y="14581"/>
                    </a:lnTo>
                    <a:lnTo>
                      <a:pt x="3908" y="14679"/>
                    </a:lnTo>
                    <a:lnTo>
                      <a:pt x="3957" y="14776"/>
                    </a:lnTo>
                    <a:lnTo>
                      <a:pt x="4030" y="14850"/>
                    </a:lnTo>
                    <a:lnTo>
                      <a:pt x="4177" y="14996"/>
                    </a:lnTo>
                    <a:lnTo>
                      <a:pt x="4324" y="15167"/>
                    </a:lnTo>
                    <a:lnTo>
                      <a:pt x="4446" y="15363"/>
                    </a:lnTo>
                    <a:lnTo>
                      <a:pt x="4543" y="15558"/>
                    </a:lnTo>
                    <a:lnTo>
                      <a:pt x="4641" y="15778"/>
                    </a:lnTo>
                    <a:lnTo>
                      <a:pt x="4690" y="15973"/>
                    </a:lnTo>
                    <a:lnTo>
                      <a:pt x="4714" y="16193"/>
                    </a:lnTo>
                    <a:lnTo>
                      <a:pt x="4739" y="16437"/>
                    </a:lnTo>
                    <a:lnTo>
                      <a:pt x="4714" y="16633"/>
                    </a:lnTo>
                    <a:lnTo>
                      <a:pt x="4690" y="16852"/>
                    </a:lnTo>
                    <a:lnTo>
                      <a:pt x="4641" y="17048"/>
                    </a:lnTo>
                    <a:lnTo>
                      <a:pt x="4568" y="17243"/>
                    </a:lnTo>
                    <a:lnTo>
                      <a:pt x="4470" y="17438"/>
                    </a:lnTo>
                    <a:lnTo>
                      <a:pt x="4372" y="17609"/>
                    </a:lnTo>
                    <a:lnTo>
                      <a:pt x="4250" y="17780"/>
                    </a:lnTo>
                    <a:lnTo>
                      <a:pt x="4104" y="17927"/>
                    </a:lnTo>
                    <a:lnTo>
                      <a:pt x="3957" y="18073"/>
                    </a:lnTo>
                    <a:lnTo>
                      <a:pt x="3811" y="18196"/>
                    </a:lnTo>
                    <a:lnTo>
                      <a:pt x="3615" y="18293"/>
                    </a:lnTo>
                    <a:lnTo>
                      <a:pt x="3444" y="18391"/>
                    </a:lnTo>
                    <a:lnTo>
                      <a:pt x="3249" y="18464"/>
                    </a:lnTo>
                    <a:lnTo>
                      <a:pt x="3029" y="18513"/>
                    </a:lnTo>
                    <a:lnTo>
                      <a:pt x="2834" y="18538"/>
                    </a:lnTo>
                    <a:lnTo>
                      <a:pt x="2614" y="18562"/>
                    </a:lnTo>
                    <a:lnTo>
                      <a:pt x="2394" y="18538"/>
                    </a:lnTo>
                    <a:lnTo>
                      <a:pt x="2174" y="18513"/>
                    </a:lnTo>
                    <a:lnTo>
                      <a:pt x="1979" y="18464"/>
                    </a:lnTo>
                    <a:lnTo>
                      <a:pt x="1784" y="18391"/>
                    </a:lnTo>
                    <a:lnTo>
                      <a:pt x="1613" y="18293"/>
                    </a:lnTo>
                    <a:lnTo>
                      <a:pt x="1417" y="18196"/>
                    </a:lnTo>
                    <a:lnTo>
                      <a:pt x="1271" y="18073"/>
                    </a:lnTo>
                    <a:lnTo>
                      <a:pt x="1124" y="17927"/>
                    </a:lnTo>
                    <a:lnTo>
                      <a:pt x="978" y="17780"/>
                    </a:lnTo>
                    <a:lnTo>
                      <a:pt x="855" y="17609"/>
                    </a:lnTo>
                    <a:lnTo>
                      <a:pt x="758" y="17438"/>
                    </a:lnTo>
                    <a:lnTo>
                      <a:pt x="660" y="17243"/>
                    </a:lnTo>
                    <a:lnTo>
                      <a:pt x="587" y="17048"/>
                    </a:lnTo>
                    <a:lnTo>
                      <a:pt x="538" y="16852"/>
                    </a:lnTo>
                    <a:lnTo>
                      <a:pt x="514" y="16633"/>
                    </a:lnTo>
                    <a:lnTo>
                      <a:pt x="489" y="16437"/>
                    </a:lnTo>
                    <a:lnTo>
                      <a:pt x="514" y="16193"/>
                    </a:lnTo>
                    <a:lnTo>
                      <a:pt x="538" y="15973"/>
                    </a:lnTo>
                    <a:lnTo>
                      <a:pt x="587" y="15778"/>
                    </a:lnTo>
                    <a:lnTo>
                      <a:pt x="684" y="15558"/>
                    </a:lnTo>
                    <a:lnTo>
                      <a:pt x="782" y="15363"/>
                    </a:lnTo>
                    <a:lnTo>
                      <a:pt x="904" y="15167"/>
                    </a:lnTo>
                    <a:lnTo>
                      <a:pt x="1051" y="14996"/>
                    </a:lnTo>
                    <a:lnTo>
                      <a:pt x="1197" y="14850"/>
                    </a:lnTo>
                    <a:lnTo>
                      <a:pt x="1271" y="14776"/>
                    </a:lnTo>
                    <a:lnTo>
                      <a:pt x="1319" y="14679"/>
                    </a:lnTo>
                    <a:lnTo>
                      <a:pt x="1344" y="14581"/>
                    </a:lnTo>
                    <a:lnTo>
                      <a:pt x="1368" y="14483"/>
                    </a:lnTo>
                    <a:lnTo>
                      <a:pt x="1368" y="1759"/>
                    </a:lnTo>
                    <a:lnTo>
                      <a:pt x="1393" y="1490"/>
                    </a:lnTo>
                    <a:lnTo>
                      <a:pt x="1466" y="1270"/>
                    </a:lnTo>
                    <a:lnTo>
                      <a:pt x="1564" y="1051"/>
                    </a:lnTo>
                    <a:lnTo>
                      <a:pt x="1735" y="880"/>
                    </a:lnTo>
                    <a:lnTo>
                      <a:pt x="1906" y="709"/>
                    </a:lnTo>
                    <a:lnTo>
                      <a:pt x="2125" y="611"/>
                    </a:lnTo>
                    <a:lnTo>
                      <a:pt x="2370" y="538"/>
                    </a:lnTo>
                    <a:lnTo>
                      <a:pt x="2614" y="489"/>
                    </a:lnTo>
                    <a:close/>
                    <a:moveTo>
                      <a:pt x="2614" y="0"/>
                    </a:moveTo>
                    <a:lnTo>
                      <a:pt x="2443" y="25"/>
                    </a:lnTo>
                    <a:lnTo>
                      <a:pt x="2272" y="49"/>
                    </a:lnTo>
                    <a:lnTo>
                      <a:pt x="2101" y="98"/>
                    </a:lnTo>
                    <a:lnTo>
                      <a:pt x="1930" y="147"/>
                    </a:lnTo>
                    <a:lnTo>
                      <a:pt x="1784" y="220"/>
                    </a:lnTo>
                    <a:lnTo>
                      <a:pt x="1637" y="318"/>
                    </a:lnTo>
                    <a:lnTo>
                      <a:pt x="1515" y="416"/>
                    </a:lnTo>
                    <a:lnTo>
                      <a:pt x="1393" y="513"/>
                    </a:lnTo>
                    <a:lnTo>
                      <a:pt x="1271" y="635"/>
                    </a:lnTo>
                    <a:lnTo>
                      <a:pt x="1173" y="782"/>
                    </a:lnTo>
                    <a:lnTo>
                      <a:pt x="1075" y="928"/>
                    </a:lnTo>
                    <a:lnTo>
                      <a:pt x="1002" y="1075"/>
                    </a:lnTo>
                    <a:lnTo>
                      <a:pt x="953" y="1246"/>
                    </a:lnTo>
                    <a:lnTo>
                      <a:pt x="904" y="1393"/>
                    </a:lnTo>
                    <a:lnTo>
                      <a:pt x="880" y="1588"/>
                    </a:lnTo>
                    <a:lnTo>
                      <a:pt x="880" y="1759"/>
                    </a:lnTo>
                    <a:lnTo>
                      <a:pt x="880" y="14483"/>
                    </a:lnTo>
                    <a:lnTo>
                      <a:pt x="684" y="14679"/>
                    </a:lnTo>
                    <a:lnTo>
                      <a:pt x="514" y="14874"/>
                    </a:lnTo>
                    <a:lnTo>
                      <a:pt x="367" y="15094"/>
                    </a:lnTo>
                    <a:lnTo>
                      <a:pt x="245" y="15338"/>
                    </a:lnTo>
                    <a:lnTo>
                      <a:pt x="147" y="15607"/>
                    </a:lnTo>
                    <a:lnTo>
                      <a:pt x="74" y="15875"/>
                    </a:lnTo>
                    <a:lnTo>
                      <a:pt x="25" y="16144"/>
                    </a:lnTo>
                    <a:lnTo>
                      <a:pt x="1" y="16437"/>
                    </a:lnTo>
                    <a:lnTo>
                      <a:pt x="25" y="16681"/>
                    </a:lnTo>
                    <a:lnTo>
                      <a:pt x="49" y="16950"/>
                    </a:lnTo>
                    <a:lnTo>
                      <a:pt x="123" y="17194"/>
                    </a:lnTo>
                    <a:lnTo>
                      <a:pt x="196" y="17438"/>
                    </a:lnTo>
                    <a:lnTo>
                      <a:pt x="318" y="17683"/>
                    </a:lnTo>
                    <a:lnTo>
                      <a:pt x="440" y="17878"/>
                    </a:lnTo>
                    <a:lnTo>
                      <a:pt x="611" y="18098"/>
                    </a:lnTo>
                    <a:lnTo>
                      <a:pt x="758" y="18269"/>
                    </a:lnTo>
                    <a:lnTo>
                      <a:pt x="953" y="18440"/>
                    </a:lnTo>
                    <a:lnTo>
                      <a:pt x="1149" y="18586"/>
                    </a:lnTo>
                    <a:lnTo>
                      <a:pt x="1368" y="18733"/>
                    </a:lnTo>
                    <a:lnTo>
                      <a:pt x="1588" y="18831"/>
                    </a:lnTo>
                    <a:lnTo>
                      <a:pt x="1832" y="18928"/>
                    </a:lnTo>
                    <a:lnTo>
                      <a:pt x="2077" y="18977"/>
                    </a:lnTo>
                    <a:lnTo>
                      <a:pt x="2345" y="19026"/>
                    </a:lnTo>
                    <a:lnTo>
                      <a:pt x="2614" y="19050"/>
                    </a:lnTo>
                    <a:lnTo>
                      <a:pt x="2883" y="19026"/>
                    </a:lnTo>
                    <a:lnTo>
                      <a:pt x="3151" y="18977"/>
                    </a:lnTo>
                    <a:lnTo>
                      <a:pt x="3395" y="18928"/>
                    </a:lnTo>
                    <a:lnTo>
                      <a:pt x="3640" y="18831"/>
                    </a:lnTo>
                    <a:lnTo>
                      <a:pt x="3859" y="18733"/>
                    </a:lnTo>
                    <a:lnTo>
                      <a:pt x="4079" y="18586"/>
                    </a:lnTo>
                    <a:lnTo>
                      <a:pt x="4275" y="18440"/>
                    </a:lnTo>
                    <a:lnTo>
                      <a:pt x="4470" y="18269"/>
                    </a:lnTo>
                    <a:lnTo>
                      <a:pt x="4617" y="18098"/>
                    </a:lnTo>
                    <a:lnTo>
                      <a:pt x="4788" y="17878"/>
                    </a:lnTo>
                    <a:lnTo>
                      <a:pt x="4910" y="17683"/>
                    </a:lnTo>
                    <a:lnTo>
                      <a:pt x="5032" y="17438"/>
                    </a:lnTo>
                    <a:lnTo>
                      <a:pt x="5105" y="17194"/>
                    </a:lnTo>
                    <a:lnTo>
                      <a:pt x="5178" y="16950"/>
                    </a:lnTo>
                    <a:lnTo>
                      <a:pt x="5203" y="16681"/>
                    </a:lnTo>
                    <a:lnTo>
                      <a:pt x="5227" y="16437"/>
                    </a:lnTo>
                    <a:lnTo>
                      <a:pt x="5203" y="16144"/>
                    </a:lnTo>
                    <a:lnTo>
                      <a:pt x="5154" y="15875"/>
                    </a:lnTo>
                    <a:lnTo>
                      <a:pt x="5081" y="15607"/>
                    </a:lnTo>
                    <a:lnTo>
                      <a:pt x="4983" y="15338"/>
                    </a:lnTo>
                    <a:lnTo>
                      <a:pt x="4861" y="15094"/>
                    </a:lnTo>
                    <a:lnTo>
                      <a:pt x="4714" y="14874"/>
                    </a:lnTo>
                    <a:lnTo>
                      <a:pt x="4543" y="14679"/>
                    </a:lnTo>
                    <a:lnTo>
                      <a:pt x="4348" y="14483"/>
                    </a:lnTo>
                    <a:lnTo>
                      <a:pt x="4348" y="1759"/>
                    </a:lnTo>
                    <a:lnTo>
                      <a:pt x="4348" y="1588"/>
                    </a:lnTo>
                    <a:lnTo>
                      <a:pt x="4324" y="1393"/>
                    </a:lnTo>
                    <a:lnTo>
                      <a:pt x="4275" y="1246"/>
                    </a:lnTo>
                    <a:lnTo>
                      <a:pt x="4226" y="1075"/>
                    </a:lnTo>
                    <a:lnTo>
                      <a:pt x="4153" y="928"/>
                    </a:lnTo>
                    <a:lnTo>
                      <a:pt x="4055" y="782"/>
                    </a:lnTo>
                    <a:lnTo>
                      <a:pt x="3957" y="635"/>
                    </a:lnTo>
                    <a:lnTo>
                      <a:pt x="3835" y="513"/>
                    </a:lnTo>
                    <a:lnTo>
                      <a:pt x="3713" y="416"/>
                    </a:lnTo>
                    <a:lnTo>
                      <a:pt x="3591" y="318"/>
                    </a:lnTo>
                    <a:lnTo>
                      <a:pt x="3444" y="220"/>
                    </a:lnTo>
                    <a:lnTo>
                      <a:pt x="3298" y="147"/>
                    </a:lnTo>
                    <a:lnTo>
                      <a:pt x="3127" y="98"/>
                    </a:lnTo>
                    <a:lnTo>
                      <a:pt x="2956" y="49"/>
                    </a:lnTo>
                    <a:lnTo>
                      <a:pt x="2785" y="25"/>
                    </a:lnTo>
                    <a:lnTo>
                      <a:pt x="2614" y="0"/>
                    </a:lnTo>
                    <a:close/>
                  </a:path>
                </a:pathLst>
              </a:custGeom>
              <a:grpFill/>
              <a:ln>
                <a:solidFill>
                  <a:schemeClr val="tx1"/>
                </a:solidFill>
              </a:ln>
            </p:spPr>
            <p:txBody>
              <a:bodyPr lIns="91425" tIns="91425" rIns="91425" bIns="91425" anchor="ctr" anchorCtr="0">
                <a:noAutofit/>
              </a:bodyPr>
              <a:lstStyle/>
              <a:p>
                <a:endParaRPr/>
              </a:p>
            </p:txBody>
          </p:sp>
          <p:sp>
            <p:nvSpPr>
              <p:cNvPr id="27" name="Shape 438"/>
              <p:cNvSpPr/>
              <p:nvPr/>
            </p:nvSpPr>
            <p:spPr>
              <a:xfrm>
                <a:off x="751600" y="3090125"/>
                <a:ext cx="81850" cy="319350"/>
              </a:xfrm>
              <a:custGeom>
                <a:avLst/>
                <a:gdLst/>
                <a:ahLst/>
                <a:cxnLst/>
                <a:rect l="0" t="0" r="0" b="0"/>
                <a:pathLst>
                  <a:path w="3274" h="12774" extrusionOk="0">
                    <a:moveTo>
                      <a:pt x="880" y="0"/>
                    </a:moveTo>
                    <a:lnTo>
                      <a:pt x="880" y="9183"/>
                    </a:lnTo>
                    <a:lnTo>
                      <a:pt x="855" y="9379"/>
                    </a:lnTo>
                    <a:lnTo>
                      <a:pt x="782" y="9574"/>
                    </a:lnTo>
                    <a:lnTo>
                      <a:pt x="684" y="9745"/>
                    </a:lnTo>
                    <a:lnTo>
                      <a:pt x="538" y="9916"/>
                    </a:lnTo>
                    <a:lnTo>
                      <a:pt x="416" y="10038"/>
                    </a:lnTo>
                    <a:lnTo>
                      <a:pt x="318" y="10160"/>
                    </a:lnTo>
                    <a:lnTo>
                      <a:pt x="220" y="10307"/>
                    </a:lnTo>
                    <a:lnTo>
                      <a:pt x="147" y="10453"/>
                    </a:lnTo>
                    <a:lnTo>
                      <a:pt x="74" y="10624"/>
                    </a:lnTo>
                    <a:lnTo>
                      <a:pt x="49" y="10795"/>
                    </a:lnTo>
                    <a:lnTo>
                      <a:pt x="1" y="10966"/>
                    </a:lnTo>
                    <a:lnTo>
                      <a:pt x="1" y="11137"/>
                    </a:lnTo>
                    <a:lnTo>
                      <a:pt x="1" y="11284"/>
                    </a:lnTo>
                    <a:lnTo>
                      <a:pt x="25" y="11455"/>
                    </a:lnTo>
                    <a:lnTo>
                      <a:pt x="74" y="11601"/>
                    </a:lnTo>
                    <a:lnTo>
                      <a:pt x="123" y="11772"/>
                    </a:lnTo>
                    <a:lnTo>
                      <a:pt x="196" y="11894"/>
                    </a:lnTo>
                    <a:lnTo>
                      <a:pt x="294" y="12041"/>
                    </a:lnTo>
                    <a:lnTo>
                      <a:pt x="367" y="12163"/>
                    </a:lnTo>
                    <a:lnTo>
                      <a:pt x="489" y="12285"/>
                    </a:lnTo>
                    <a:lnTo>
                      <a:pt x="587" y="12383"/>
                    </a:lnTo>
                    <a:lnTo>
                      <a:pt x="733" y="12480"/>
                    </a:lnTo>
                    <a:lnTo>
                      <a:pt x="855" y="12554"/>
                    </a:lnTo>
                    <a:lnTo>
                      <a:pt x="1002" y="12627"/>
                    </a:lnTo>
                    <a:lnTo>
                      <a:pt x="1148" y="12700"/>
                    </a:lnTo>
                    <a:lnTo>
                      <a:pt x="1319" y="12725"/>
                    </a:lnTo>
                    <a:lnTo>
                      <a:pt x="1466" y="12749"/>
                    </a:lnTo>
                    <a:lnTo>
                      <a:pt x="1637" y="12773"/>
                    </a:lnTo>
                    <a:lnTo>
                      <a:pt x="1808" y="12749"/>
                    </a:lnTo>
                    <a:lnTo>
                      <a:pt x="1954" y="12725"/>
                    </a:lnTo>
                    <a:lnTo>
                      <a:pt x="2125" y="12700"/>
                    </a:lnTo>
                    <a:lnTo>
                      <a:pt x="2272" y="12627"/>
                    </a:lnTo>
                    <a:lnTo>
                      <a:pt x="2418" y="12554"/>
                    </a:lnTo>
                    <a:lnTo>
                      <a:pt x="2541" y="12480"/>
                    </a:lnTo>
                    <a:lnTo>
                      <a:pt x="2687" y="12383"/>
                    </a:lnTo>
                    <a:lnTo>
                      <a:pt x="2785" y="12285"/>
                    </a:lnTo>
                    <a:lnTo>
                      <a:pt x="2907" y="12163"/>
                    </a:lnTo>
                    <a:lnTo>
                      <a:pt x="2980" y="12041"/>
                    </a:lnTo>
                    <a:lnTo>
                      <a:pt x="3078" y="11894"/>
                    </a:lnTo>
                    <a:lnTo>
                      <a:pt x="3151" y="11772"/>
                    </a:lnTo>
                    <a:lnTo>
                      <a:pt x="3200" y="11601"/>
                    </a:lnTo>
                    <a:lnTo>
                      <a:pt x="3249" y="11455"/>
                    </a:lnTo>
                    <a:lnTo>
                      <a:pt x="3273" y="11284"/>
                    </a:lnTo>
                    <a:lnTo>
                      <a:pt x="3273" y="11137"/>
                    </a:lnTo>
                    <a:lnTo>
                      <a:pt x="3273" y="10966"/>
                    </a:lnTo>
                    <a:lnTo>
                      <a:pt x="3224" y="10795"/>
                    </a:lnTo>
                    <a:lnTo>
                      <a:pt x="3200" y="10624"/>
                    </a:lnTo>
                    <a:lnTo>
                      <a:pt x="3127" y="10453"/>
                    </a:lnTo>
                    <a:lnTo>
                      <a:pt x="3053" y="10307"/>
                    </a:lnTo>
                    <a:lnTo>
                      <a:pt x="2956" y="10160"/>
                    </a:lnTo>
                    <a:lnTo>
                      <a:pt x="2858" y="10038"/>
                    </a:lnTo>
                    <a:lnTo>
                      <a:pt x="2736" y="9916"/>
                    </a:lnTo>
                    <a:lnTo>
                      <a:pt x="2589" y="9745"/>
                    </a:lnTo>
                    <a:lnTo>
                      <a:pt x="2492" y="9574"/>
                    </a:lnTo>
                    <a:lnTo>
                      <a:pt x="2418" y="9379"/>
                    </a:lnTo>
                    <a:lnTo>
                      <a:pt x="2394" y="9183"/>
                    </a:lnTo>
                    <a:lnTo>
                      <a:pt x="2394" y="8255"/>
                    </a:lnTo>
                    <a:lnTo>
                      <a:pt x="2052" y="8255"/>
                    </a:lnTo>
                    <a:lnTo>
                      <a:pt x="1954" y="8231"/>
                    </a:lnTo>
                    <a:lnTo>
                      <a:pt x="1881" y="8182"/>
                    </a:lnTo>
                    <a:lnTo>
                      <a:pt x="1832" y="8109"/>
                    </a:lnTo>
                    <a:lnTo>
                      <a:pt x="1808" y="8011"/>
                    </a:lnTo>
                    <a:lnTo>
                      <a:pt x="1832" y="7913"/>
                    </a:lnTo>
                    <a:lnTo>
                      <a:pt x="1881" y="7840"/>
                    </a:lnTo>
                    <a:lnTo>
                      <a:pt x="1954" y="7791"/>
                    </a:lnTo>
                    <a:lnTo>
                      <a:pt x="2052" y="7767"/>
                    </a:lnTo>
                    <a:lnTo>
                      <a:pt x="2394" y="7767"/>
                    </a:lnTo>
                    <a:lnTo>
                      <a:pt x="2394" y="6912"/>
                    </a:lnTo>
                    <a:lnTo>
                      <a:pt x="2052" y="6912"/>
                    </a:lnTo>
                    <a:lnTo>
                      <a:pt x="1954" y="6888"/>
                    </a:lnTo>
                    <a:lnTo>
                      <a:pt x="1881" y="6839"/>
                    </a:lnTo>
                    <a:lnTo>
                      <a:pt x="1832" y="6765"/>
                    </a:lnTo>
                    <a:lnTo>
                      <a:pt x="1808" y="6668"/>
                    </a:lnTo>
                    <a:lnTo>
                      <a:pt x="1832" y="6570"/>
                    </a:lnTo>
                    <a:lnTo>
                      <a:pt x="1881" y="6497"/>
                    </a:lnTo>
                    <a:lnTo>
                      <a:pt x="1954" y="6448"/>
                    </a:lnTo>
                    <a:lnTo>
                      <a:pt x="2052" y="6423"/>
                    </a:lnTo>
                    <a:lnTo>
                      <a:pt x="2394" y="6423"/>
                    </a:lnTo>
                    <a:lnTo>
                      <a:pt x="2394" y="5569"/>
                    </a:lnTo>
                    <a:lnTo>
                      <a:pt x="2052" y="5569"/>
                    </a:lnTo>
                    <a:lnTo>
                      <a:pt x="1954" y="5544"/>
                    </a:lnTo>
                    <a:lnTo>
                      <a:pt x="1881" y="5495"/>
                    </a:lnTo>
                    <a:lnTo>
                      <a:pt x="1832" y="5422"/>
                    </a:lnTo>
                    <a:lnTo>
                      <a:pt x="1808" y="5324"/>
                    </a:lnTo>
                    <a:lnTo>
                      <a:pt x="1832" y="5227"/>
                    </a:lnTo>
                    <a:lnTo>
                      <a:pt x="1881" y="5153"/>
                    </a:lnTo>
                    <a:lnTo>
                      <a:pt x="1954" y="5105"/>
                    </a:lnTo>
                    <a:lnTo>
                      <a:pt x="2052" y="5080"/>
                    </a:lnTo>
                    <a:lnTo>
                      <a:pt x="2394" y="5080"/>
                    </a:lnTo>
                    <a:lnTo>
                      <a:pt x="2394" y="4225"/>
                    </a:lnTo>
                    <a:lnTo>
                      <a:pt x="2052" y="4225"/>
                    </a:lnTo>
                    <a:lnTo>
                      <a:pt x="1954" y="4201"/>
                    </a:lnTo>
                    <a:lnTo>
                      <a:pt x="1881" y="4152"/>
                    </a:lnTo>
                    <a:lnTo>
                      <a:pt x="1832" y="4079"/>
                    </a:lnTo>
                    <a:lnTo>
                      <a:pt x="1808" y="3981"/>
                    </a:lnTo>
                    <a:lnTo>
                      <a:pt x="1832" y="3883"/>
                    </a:lnTo>
                    <a:lnTo>
                      <a:pt x="1881" y="3810"/>
                    </a:lnTo>
                    <a:lnTo>
                      <a:pt x="1954" y="3761"/>
                    </a:lnTo>
                    <a:lnTo>
                      <a:pt x="2052" y="3737"/>
                    </a:lnTo>
                    <a:lnTo>
                      <a:pt x="2394" y="3737"/>
                    </a:lnTo>
                    <a:lnTo>
                      <a:pt x="2394" y="2882"/>
                    </a:lnTo>
                    <a:lnTo>
                      <a:pt x="2052" y="2882"/>
                    </a:lnTo>
                    <a:lnTo>
                      <a:pt x="1954" y="2858"/>
                    </a:lnTo>
                    <a:lnTo>
                      <a:pt x="1881" y="2809"/>
                    </a:lnTo>
                    <a:lnTo>
                      <a:pt x="1832" y="2736"/>
                    </a:lnTo>
                    <a:lnTo>
                      <a:pt x="1808" y="2638"/>
                    </a:lnTo>
                    <a:lnTo>
                      <a:pt x="1832" y="2540"/>
                    </a:lnTo>
                    <a:lnTo>
                      <a:pt x="1881" y="2467"/>
                    </a:lnTo>
                    <a:lnTo>
                      <a:pt x="1954" y="2418"/>
                    </a:lnTo>
                    <a:lnTo>
                      <a:pt x="2052" y="2394"/>
                    </a:lnTo>
                    <a:lnTo>
                      <a:pt x="2394" y="2394"/>
                    </a:lnTo>
                    <a:lnTo>
                      <a:pt x="2394" y="1539"/>
                    </a:lnTo>
                    <a:lnTo>
                      <a:pt x="2052" y="1539"/>
                    </a:lnTo>
                    <a:lnTo>
                      <a:pt x="1954" y="1514"/>
                    </a:lnTo>
                    <a:lnTo>
                      <a:pt x="1881" y="1466"/>
                    </a:lnTo>
                    <a:lnTo>
                      <a:pt x="1832" y="1392"/>
                    </a:lnTo>
                    <a:lnTo>
                      <a:pt x="1808" y="1295"/>
                    </a:lnTo>
                    <a:lnTo>
                      <a:pt x="1832" y="1197"/>
                    </a:lnTo>
                    <a:lnTo>
                      <a:pt x="1881" y="1124"/>
                    </a:lnTo>
                    <a:lnTo>
                      <a:pt x="1954" y="1075"/>
                    </a:lnTo>
                    <a:lnTo>
                      <a:pt x="2052" y="1050"/>
                    </a:lnTo>
                    <a:lnTo>
                      <a:pt x="2394" y="1050"/>
                    </a:lnTo>
                    <a:lnTo>
                      <a:pt x="2394" y="0"/>
                    </a:lnTo>
                    <a:close/>
                  </a:path>
                </a:pathLst>
              </a:custGeom>
              <a:solidFill>
                <a:schemeClr val="tx2"/>
              </a:solidFill>
              <a:ln>
                <a:solidFill>
                  <a:schemeClr val="tx1"/>
                </a:solidFill>
              </a:ln>
            </p:spPr>
            <p:txBody>
              <a:bodyPr lIns="91425" tIns="91425" rIns="91425" bIns="91425" anchor="ctr" anchorCtr="0">
                <a:noAutofit/>
              </a:bodyPr>
              <a:lstStyle/>
              <a:p>
                <a:endParaRPr/>
              </a:p>
            </p:txBody>
          </p:sp>
        </p:grpSp>
      </p:grpSp>
      <p:sp>
        <p:nvSpPr>
          <p:cNvPr id="30" name="Content Placeholder 2"/>
          <p:cNvSpPr txBox="1">
            <a:spLocks/>
          </p:cNvSpPr>
          <p:nvPr/>
        </p:nvSpPr>
        <p:spPr>
          <a:xfrm>
            <a:off x="-6260" y="1308259"/>
            <a:ext cx="12192000" cy="621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000" b="1" dirty="0"/>
              <a:t>Both can include physical exams, lab tests, immunizations and prescriptions</a:t>
            </a:r>
          </a:p>
        </p:txBody>
      </p:sp>
      <p:sp>
        <p:nvSpPr>
          <p:cNvPr id="23" name="Content Placeholder 2"/>
          <p:cNvSpPr txBox="1">
            <a:spLocks/>
          </p:cNvSpPr>
          <p:nvPr/>
        </p:nvSpPr>
        <p:spPr>
          <a:xfrm>
            <a:off x="94963" y="2790771"/>
            <a:ext cx="2602313" cy="326448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800" b="1" dirty="0"/>
              <a:t>EXAMPLES</a:t>
            </a:r>
          </a:p>
          <a:p>
            <a:pPr marL="0" indent="0" algn="ctr">
              <a:lnSpc>
                <a:spcPct val="120000"/>
              </a:lnSpc>
              <a:buNone/>
            </a:pPr>
            <a:r>
              <a:rPr lang="en-US" sz="1800" dirty="0">
                <a:solidFill>
                  <a:srgbClr val="000000"/>
                </a:solidFill>
              </a:rPr>
              <a:t>Annual physicals</a:t>
            </a:r>
          </a:p>
          <a:p>
            <a:pPr marL="0" indent="0" algn="ctr">
              <a:lnSpc>
                <a:spcPct val="120000"/>
              </a:lnSpc>
              <a:buNone/>
            </a:pPr>
            <a:r>
              <a:rPr lang="en-US" sz="1800" dirty="0">
                <a:solidFill>
                  <a:srgbClr val="000000"/>
                </a:solidFill>
              </a:rPr>
              <a:t>Well woman exams &amp; mammograms</a:t>
            </a:r>
          </a:p>
          <a:p>
            <a:pPr marL="0" indent="0" algn="ctr">
              <a:lnSpc>
                <a:spcPct val="120000"/>
              </a:lnSpc>
              <a:buNone/>
            </a:pPr>
            <a:r>
              <a:rPr lang="en-US" sz="1800" dirty="0">
                <a:solidFill>
                  <a:srgbClr val="000000"/>
                </a:solidFill>
              </a:rPr>
              <a:t>Childhood &amp; recommended adult immunizations</a:t>
            </a:r>
          </a:p>
          <a:p>
            <a:pPr marL="0" indent="0" algn="ctr">
              <a:lnSpc>
                <a:spcPct val="120000"/>
              </a:lnSpc>
              <a:buNone/>
            </a:pPr>
            <a:r>
              <a:rPr lang="en-US" sz="1800" dirty="0">
                <a:solidFill>
                  <a:srgbClr val="000000"/>
                </a:solidFill>
              </a:rPr>
              <a:t>Visit </a:t>
            </a:r>
            <a:r>
              <a:rPr lang="en-US" sz="1800" b="1" dirty="0">
                <a:solidFill>
                  <a:srgbClr val="000000"/>
                </a:solidFill>
              </a:rPr>
              <a:t>healthcare.gov</a:t>
            </a:r>
            <a:r>
              <a:rPr lang="en-US" sz="1800" dirty="0">
                <a:solidFill>
                  <a:srgbClr val="000000"/>
                </a:solidFill>
              </a:rPr>
              <a:t> for complete list</a:t>
            </a:r>
          </a:p>
        </p:txBody>
      </p:sp>
      <p:sp>
        <p:nvSpPr>
          <p:cNvPr id="24" name="Content Placeholder 2"/>
          <p:cNvSpPr txBox="1">
            <a:spLocks/>
          </p:cNvSpPr>
          <p:nvPr/>
        </p:nvSpPr>
        <p:spPr>
          <a:xfrm>
            <a:off x="9611089" y="2790771"/>
            <a:ext cx="2602313" cy="318856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800" b="1" dirty="0"/>
              <a:t>EXAMPLES</a:t>
            </a:r>
          </a:p>
          <a:p>
            <a:pPr marL="0" indent="0" algn="ctr">
              <a:lnSpc>
                <a:spcPct val="120000"/>
              </a:lnSpc>
              <a:buNone/>
            </a:pPr>
            <a:r>
              <a:rPr lang="en-US" sz="1800" dirty="0">
                <a:solidFill>
                  <a:srgbClr val="000000"/>
                </a:solidFill>
              </a:rPr>
              <a:t>Sick office visits</a:t>
            </a:r>
          </a:p>
          <a:p>
            <a:pPr marL="0" indent="0" algn="ctr">
              <a:lnSpc>
                <a:spcPct val="120000"/>
              </a:lnSpc>
              <a:buNone/>
            </a:pPr>
            <a:r>
              <a:rPr lang="en-US" sz="1800" dirty="0">
                <a:solidFill>
                  <a:srgbClr val="000000"/>
                </a:solidFill>
              </a:rPr>
              <a:t>Mammogram due to a lump</a:t>
            </a:r>
          </a:p>
          <a:p>
            <a:pPr marL="0" indent="0" algn="ctr">
              <a:lnSpc>
                <a:spcPct val="120000"/>
              </a:lnSpc>
              <a:buNone/>
            </a:pPr>
            <a:r>
              <a:rPr lang="en-US" sz="1800" dirty="0">
                <a:solidFill>
                  <a:srgbClr val="000000"/>
                </a:solidFill>
              </a:rPr>
              <a:t>Travel immunizations</a:t>
            </a:r>
          </a:p>
          <a:p>
            <a:pPr marL="0" indent="0" algn="ctr">
              <a:lnSpc>
                <a:spcPct val="120000"/>
              </a:lnSpc>
              <a:buNone/>
            </a:pPr>
            <a:r>
              <a:rPr lang="en-US" sz="1800" dirty="0">
                <a:solidFill>
                  <a:srgbClr val="000000"/>
                </a:solidFill>
              </a:rPr>
              <a:t>Blood pressure medicine</a:t>
            </a:r>
          </a:p>
          <a:p>
            <a:pPr marL="0" indent="0" algn="ctr">
              <a:lnSpc>
                <a:spcPct val="120000"/>
              </a:lnSpc>
              <a:buNone/>
            </a:pPr>
            <a:r>
              <a:rPr lang="en-US" sz="1800" dirty="0">
                <a:solidFill>
                  <a:srgbClr val="000000"/>
                </a:solidFill>
              </a:rPr>
              <a:t>Full body scans</a:t>
            </a:r>
          </a:p>
          <a:p>
            <a:pPr marL="0" indent="0" algn="ctr">
              <a:lnSpc>
                <a:spcPct val="120000"/>
              </a:lnSpc>
              <a:buNone/>
            </a:pPr>
            <a:r>
              <a:rPr lang="en-US" sz="1800" dirty="0">
                <a:solidFill>
                  <a:srgbClr val="000000"/>
                </a:solidFill>
              </a:rPr>
              <a:t>Other health issues</a:t>
            </a:r>
          </a:p>
        </p:txBody>
      </p:sp>
    </p:spTree>
    <p:custDataLst>
      <p:tags r:id="rId1"/>
    </p:custDataLst>
    <p:extLst>
      <p:ext uri="{BB962C8B-B14F-4D97-AF65-F5344CB8AC3E}">
        <p14:creationId xmlns:p14="http://schemas.microsoft.com/office/powerpoint/2010/main" val="2646623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34" y="365125"/>
            <a:ext cx="11826984" cy="1325563"/>
          </a:xfrm>
          <a:noFill/>
          <a:effectLst>
            <a:softEdge rad="317500"/>
          </a:effectLst>
        </p:spPr>
        <p:txBody>
          <a:bodyPr>
            <a:normAutofit/>
          </a:bodyPr>
          <a:lstStyle/>
          <a:p>
            <a:r>
              <a:rPr lang="en-US" sz="4000" dirty="0">
                <a:solidFill>
                  <a:schemeClr val="tx2"/>
                </a:solidFill>
                <a:latin typeface="Arial Narrow" panose="020B0606020202030204" pitchFamily="34" charset="0"/>
              </a:rPr>
              <a:t>2024 Plan Year: January 1</a:t>
            </a:r>
            <a:r>
              <a:rPr lang="en-US" sz="4000" baseline="30000" dirty="0">
                <a:solidFill>
                  <a:schemeClr val="tx2"/>
                </a:solidFill>
                <a:latin typeface="Arial Narrow" panose="020B0606020202030204" pitchFamily="34" charset="0"/>
              </a:rPr>
              <a:t>st</a:t>
            </a:r>
            <a:r>
              <a:rPr lang="en-US" sz="4000" dirty="0">
                <a:solidFill>
                  <a:schemeClr val="tx2"/>
                </a:solidFill>
                <a:latin typeface="Arial Narrow" panose="020B0606020202030204" pitchFamily="34" charset="0"/>
              </a:rPr>
              <a:t> 2024 – December 31</a:t>
            </a:r>
            <a:r>
              <a:rPr lang="en-US" sz="4000" baseline="30000" dirty="0">
                <a:solidFill>
                  <a:schemeClr val="tx2"/>
                </a:solidFill>
                <a:latin typeface="Arial Narrow" panose="020B0606020202030204" pitchFamily="34" charset="0"/>
              </a:rPr>
              <a:t>st</a:t>
            </a:r>
            <a:r>
              <a:rPr lang="en-US" sz="4000" dirty="0">
                <a:solidFill>
                  <a:schemeClr val="tx2"/>
                </a:solidFill>
                <a:latin typeface="Arial Narrow" panose="020B0606020202030204" pitchFamily="34" charset="0"/>
              </a:rPr>
              <a:t> 2024</a:t>
            </a:r>
          </a:p>
        </p:txBody>
      </p:sp>
      <p:sp>
        <p:nvSpPr>
          <p:cNvPr id="5" name="Slide Number Placeholder 4"/>
          <p:cNvSpPr>
            <a:spLocks noGrp="1"/>
          </p:cNvSpPr>
          <p:nvPr>
            <p:ph type="sldNum" sz="quarter" idx="12"/>
          </p:nvPr>
        </p:nvSpPr>
        <p:spPr/>
        <p:txBody>
          <a:bodyPr/>
          <a:lstStyle/>
          <a:p>
            <a:fld id="{9F630B48-C198-4274-AD77-2E4A0912229A}" type="slidenum">
              <a:rPr lang="en-US" smtClean="0">
                <a:solidFill>
                  <a:schemeClr val="tx1"/>
                </a:solidFill>
              </a:rPr>
              <a:t>2</a:t>
            </a:fld>
            <a:endParaRPr lang="en-US" dirty="0">
              <a:solidFill>
                <a:schemeClr val="tx1"/>
              </a:solidFill>
            </a:endParaRPr>
          </a:p>
        </p:txBody>
      </p:sp>
      <p:sp>
        <p:nvSpPr>
          <p:cNvPr id="3" name="Content Placeholder 2"/>
          <p:cNvSpPr>
            <a:spLocks noGrp="1"/>
          </p:cNvSpPr>
          <p:nvPr>
            <p:ph idx="4294967295"/>
          </p:nvPr>
        </p:nvSpPr>
        <p:spPr>
          <a:xfrm>
            <a:off x="4727450" y="4155278"/>
            <a:ext cx="2777071" cy="1203980"/>
          </a:xfrm>
        </p:spPr>
        <p:txBody>
          <a:bodyPr>
            <a:noAutofit/>
          </a:bodyPr>
          <a:lstStyle/>
          <a:p>
            <a:pPr marL="0" indent="0" algn="ctr">
              <a:buNone/>
            </a:pPr>
            <a:r>
              <a:rPr lang="en-US" sz="2000" dirty="0">
                <a:solidFill>
                  <a:srgbClr val="000000"/>
                </a:solidFill>
                <a:latin typeface="Arial Narrow" panose="020B0606020202030204" pitchFamily="34" charset="0"/>
              </a:rPr>
              <a:t>Read your enrollment information </a:t>
            </a:r>
          </a:p>
        </p:txBody>
      </p:sp>
      <p:sp>
        <p:nvSpPr>
          <p:cNvPr id="4" name="Oval 3"/>
          <p:cNvSpPr/>
          <p:nvPr/>
        </p:nvSpPr>
        <p:spPr>
          <a:xfrm>
            <a:off x="1356610" y="2328686"/>
            <a:ext cx="1693888" cy="1693888"/>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BE </a:t>
            </a:r>
            <a:r>
              <a:rPr lang="en-US" sz="1700" b="1" dirty="0">
                <a:solidFill>
                  <a:srgbClr val="000000"/>
                </a:solidFill>
              </a:rPr>
              <a:t>PREPARED</a:t>
            </a:r>
          </a:p>
        </p:txBody>
      </p:sp>
      <p:sp>
        <p:nvSpPr>
          <p:cNvPr id="7" name="Oval 6"/>
          <p:cNvSpPr/>
          <p:nvPr/>
        </p:nvSpPr>
        <p:spPr>
          <a:xfrm>
            <a:off x="5269042" y="2328686"/>
            <a:ext cx="1693888" cy="1693888"/>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BE INFORMED</a:t>
            </a:r>
          </a:p>
        </p:txBody>
      </p:sp>
      <p:sp>
        <p:nvSpPr>
          <p:cNvPr id="8" name="Oval 7"/>
          <p:cNvSpPr/>
          <p:nvPr/>
        </p:nvSpPr>
        <p:spPr>
          <a:xfrm>
            <a:off x="9181475" y="2328686"/>
            <a:ext cx="1693888" cy="1693888"/>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BE INVOLVED</a:t>
            </a:r>
          </a:p>
        </p:txBody>
      </p:sp>
      <p:sp>
        <p:nvSpPr>
          <p:cNvPr id="9" name="Content Placeholder 2"/>
          <p:cNvSpPr txBox="1">
            <a:spLocks/>
          </p:cNvSpPr>
          <p:nvPr/>
        </p:nvSpPr>
        <p:spPr>
          <a:xfrm>
            <a:off x="772396" y="4155278"/>
            <a:ext cx="2862315" cy="6463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0000"/>
                </a:solidFill>
                <a:latin typeface="Arial Narrow" panose="020B0606020202030204" pitchFamily="34" charset="0"/>
              </a:rPr>
              <a:t>Mark your calendar and involve your spouse/partner</a:t>
            </a:r>
            <a:endParaRPr lang="en-US" sz="2000" b="1" dirty="0">
              <a:solidFill>
                <a:srgbClr val="000000"/>
              </a:solidFill>
              <a:latin typeface="Arial Narrow" panose="020B0606020202030204" pitchFamily="34" charset="0"/>
            </a:endParaRPr>
          </a:p>
        </p:txBody>
      </p:sp>
      <p:sp>
        <p:nvSpPr>
          <p:cNvPr id="10" name="Content Placeholder 2"/>
          <p:cNvSpPr txBox="1">
            <a:spLocks/>
          </p:cNvSpPr>
          <p:nvPr/>
        </p:nvSpPr>
        <p:spPr>
          <a:xfrm>
            <a:off x="8662368" y="4155278"/>
            <a:ext cx="2732101" cy="997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rgbClr val="000000"/>
                </a:solidFill>
                <a:latin typeface="Arial Narrow" panose="020B0606020202030204" pitchFamily="34" charset="0"/>
              </a:rPr>
              <a:t>Learn how your </a:t>
            </a:r>
            <a:br>
              <a:rPr lang="en-US" sz="2000" dirty="0">
                <a:solidFill>
                  <a:srgbClr val="000000"/>
                </a:solidFill>
                <a:latin typeface="Arial Narrow" panose="020B0606020202030204" pitchFamily="34" charset="0"/>
              </a:rPr>
            </a:br>
            <a:r>
              <a:rPr lang="en-US" sz="2000" dirty="0">
                <a:solidFill>
                  <a:srgbClr val="000000"/>
                </a:solidFill>
                <a:latin typeface="Arial Narrow" panose="020B0606020202030204" pitchFamily="34" charset="0"/>
              </a:rPr>
              <a:t>benefits work</a:t>
            </a:r>
            <a:endParaRPr lang="en-US" sz="2000" b="1" dirty="0">
              <a:solidFill>
                <a:srgbClr val="000000"/>
              </a:solidFill>
              <a:latin typeface="Arial Narrow" panose="020B0606020202030204" pitchFamily="34" charset="0"/>
            </a:endParaRPr>
          </a:p>
        </p:txBody>
      </p:sp>
    </p:spTree>
    <p:custDataLst>
      <p:tags r:id="rId1"/>
    </p:custDataLst>
    <p:extLst>
      <p:ext uri="{BB962C8B-B14F-4D97-AF65-F5344CB8AC3E}">
        <p14:creationId xmlns:p14="http://schemas.microsoft.com/office/powerpoint/2010/main" val="854426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3600" dirty="0">
                <a:solidFill>
                  <a:schemeClr val="tx2"/>
                </a:solidFill>
              </a:rPr>
              <a:t>Get more from the Blue Shield plans!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3538868"/>
              </p:ext>
            </p:extLst>
          </p:nvPr>
        </p:nvGraphicFramePr>
        <p:xfrm>
          <a:off x="402336" y="1059366"/>
          <a:ext cx="10951464" cy="5296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9F630B48-C198-4274-AD77-2E4A0912229A}" type="slidenum">
              <a:rPr lang="en-US" smtClean="0">
                <a:solidFill>
                  <a:schemeClr val="tx1"/>
                </a:solidFill>
              </a:rPr>
              <a:t>20</a:t>
            </a:fld>
            <a:endParaRPr lang="en-US" dirty="0">
              <a:solidFill>
                <a:schemeClr val="tx1"/>
              </a:solidFill>
            </a:endParaRPr>
          </a:p>
        </p:txBody>
      </p:sp>
    </p:spTree>
    <p:custDataLst>
      <p:tags r:id="rId1"/>
    </p:custDataLst>
    <p:extLst>
      <p:ext uri="{BB962C8B-B14F-4D97-AF65-F5344CB8AC3E}">
        <p14:creationId xmlns:p14="http://schemas.microsoft.com/office/powerpoint/2010/main" val="3983912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8988" y="3707720"/>
            <a:ext cx="10515600" cy="2852737"/>
          </a:xfrm>
          <a:effectLst>
            <a:outerShdw blurRad="50800" dist="38100" dir="2700000" algn="tl" rotWithShape="0">
              <a:prstClr val="black">
                <a:alpha val="40000"/>
              </a:prstClr>
            </a:outerShdw>
          </a:effectLst>
        </p:spPr>
        <p:txBody>
          <a:bodyPr>
            <a:normAutofit/>
          </a:bodyPr>
          <a:lstStyle/>
          <a:p>
            <a:r>
              <a:rPr lang="en-US" dirty="0">
                <a:solidFill>
                  <a:schemeClr val="bg1"/>
                </a:solidFill>
              </a:rPr>
              <a:t>Wellness </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rgbClr val="EE352A"/>
                </a:solidFill>
              </a:rPr>
              <a:t>21</a:t>
            </a:fld>
            <a:endParaRPr lang="en-US" dirty="0">
              <a:solidFill>
                <a:srgbClr val="EE352A"/>
              </a:solidFill>
            </a:endParaRPr>
          </a:p>
        </p:txBody>
      </p:sp>
    </p:spTree>
    <p:custDataLst>
      <p:tags r:id="rId1"/>
    </p:custDataLst>
    <p:extLst>
      <p:ext uri="{BB962C8B-B14F-4D97-AF65-F5344CB8AC3E}">
        <p14:creationId xmlns:p14="http://schemas.microsoft.com/office/powerpoint/2010/main" val="3353403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Blue Shield’s </a:t>
            </a:r>
            <a:r>
              <a:rPr lang="en-US" dirty="0" err="1">
                <a:solidFill>
                  <a:schemeClr val="tx2"/>
                </a:solidFill>
              </a:rPr>
              <a:t>Wellvolution</a:t>
            </a:r>
            <a:r>
              <a:rPr lang="en-US" dirty="0">
                <a:solidFill>
                  <a:schemeClr val="tx2"/>
                </a:solidFill>
              </a:rPr>
              <a:t> Features</a:t>
            </a:r>
          </a:p>
        </p:txBody>
      </p:sp>
      <p:sp>
        <p:nvSpPr>
          <p:cNvPr id="4" name="Slide Number Placeholder 3"/>
          <p:cNvSpPr>
            <a:spLocks noGrp="1"/>
          </p:cNvSpPr>
          <p:nvPr>
            <p:ph type="sldNum" sz="quarter" idx="12"/>
          </p:nvPr>
        </p:nvSpPr>
        <p:spPr>
          <a:xfrm>
            <a:off x="8968473" y="6296065"/>
            <a:ext cx="2743200" cy="365125"/>
          </a:xfrm>
        </p:spPr>
        <p:txBody>
          <a:bodyPr/>
          <a:lstStyle/>
          <a:p>
            <a:fld id="{9F630B48-C198-4274-AD77-2E4A0912229A}" type="slidenum">
              <a:rPr lang="en-US" smtClean="0">
                <a:solidFill>
                  <a:schemeClr val="tx1"/>
                </a:solidFill>
              </a:rPr>
              <a:t>22</a:t>
            </a:fld>
            <a:endParaRPr lang="en-US" dirty="0">
              <a:solidFill>
                <a:schemeClr val="tx1"/>
              </a:solidFill>
            </a:endParaRPr>
          </a:p>
        </p:txBody>
      </p:sp>
      <p:pic>
        <p:nvPicPr>
          <p:cNvPr id="5" name="Picture 4"/>
          <p:cNvPicPr>
            <a:picLocks noChangeAspect="1"/>
          </p:cNvPicPr>
          <p:nvPr/>
        </p:nvPicPr>
        <p:blipFill>
          <a:blip r:embed="rId4"/>
          <a:stretch>
            <a:fillRect/>
          </a:stretch>
        </p:blipFill>
        <p:spPr>
          <a:xfrm>
            <a:off x="684276" y="1475535"/>
            <a:ext cx="10823448" cy="2517841"/>
          </a:xfrm>
          <a:prstGeom prst="rect">
            <a:avLst/>
          </a:prstGeom>
        </p:spPr>
      </p:pic>
      <p:sp>
        <p:nvSpPr>
          <p:cNvPr id="13" name="TextBox 12"/>
          <p:cNvSpPr txBox="1"/>
          <p:nvPr/>
        </p:nvSpPr>
        <p:spPr>
          <a:xfrm>
            <a:off x="1554480" y="4174930"/>
            <a:ext cx="9436607" cy="2031325"/>
          </a:xfrm>
          <a:prstGeom prst="rect">
            <a:avLst/>
          </a:prstGeom>
          <a:noFill/>
        </p:spPr>
        <p:txBody>
          <a:bodyPr wrap="square" numCol="2" rtlCol="0">
            <a:spAutoFit/>
          </a:bodyPr>
          <a:lstStyle/>
          <a:p>
            <a:pPr marL="285750" indent="-285750">
              <a:buFont typeface="Arial" panose="020B0604020202020204" pitchFamily="34" charset="0"/>
              <a:buChar char="•"/>
            </a:pPr>
            <a:r>
              <a:rPr lang="en-US" dirty="0">
                <a:solidFill>
                  <a:srgbClr val="000000"/>
                </a:solidFill>
              </a:rPr>
              <a:t>Online and In-person programs</a:t>
            </a:r>
          </a:p>
          <a:p>
            <a:pPr marL="285750" indent="-285750">
              <a:buFont typeface="Arial" panose="020B0604020202020204" pitchFamily="34" charset="0"/>
              <a:buChar char="•"/>
            </a:pPr>
            <a:r>
              <a:rPr lang="en-US" dirty="0">
                <a:solidFill>
                  <a:srgbClr val="000000"/>
                </a:solidFill>
              </a:rPr>
              <a:t>Scientifically backed apps</a:t>
            </a:r>
          </a:p>
          <a:p>
            <a:pPr marL="285750" indent="-285750">
              <a:buFont typeface="Arial" panose="020B0604020202020204" pitchFamily="34" charset="0"/>
              <a:buChar char="•"/>
            </a:pPr>
            <a:r>
              <a:rPr lang="en-US" dirty="0">
                <a:solidFill>
                  <a:srgbClr val="000000"/>
                </a:solidFill>
              </a:rPr>
              <a:t>Personal health coaches</a:t>
            </a:r>
          </a:p>
          <a:p>
            <a:pPr marL="285750" indent="-285750">
              <a:buFont typeface="Arial" panose="020B0604020202020204" pitchFamily="34" charset="0"/>
              <a:buChar char="•"/>
            </a:pPr>
            <a:r>
              <a:rPr lang="en-US" dirty="0">
                <a:solidFill>
                  <a:srgbClr val="000000"/>
                </a:solidFill>
              </a:rPr>
              <a:t>New strategies to achieve health goals</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Focus and track progress</a:t>
            </a:r>
          </a:p>
          <a:p>
            <a:pPr marL="285750" indent="-285750">
              <a:buFont typeface="Arial" panose="020B0604020202020204" pitchFamily="34" charset="0"/>
              <a:buChar char="•"/>
            </a:pPr>
            <a:r>
              <a:rPr lang="en-US" dirty="0">
                <a:solidFill>
                  <a:srgbClr val="000000"/>
                </a:solidFill>
              </a:rPr>
              <a:t>Supportive reminders, motivation, and engagement</a:t>
            </a:r>
          </a:p>
          <a:p>
            <a:pPr marL="285750" indent="-285750">
              <a:buFont typeface="Arial" panose="020B0604020202020204" pitchFamily="34" charset="0"/>
              <a:buChar char="•"/>
            </a:pPr>
            <a:r>
              <a:rPr lang="en-US" dirty="0">
                <a:solidFill>
                  <a:srgbClr val="000000"/>
                </a:solidFill>
              </a:rPr>
              <a:t>Results backed by science and real positive changes</a:t>
            </a:r>
          </a:p>
        </p:txBody>
      </p:sp>
      <p:sp>
        <p:nvSpPr>
          <p:cNvPr id="7" name="TextBox 6">
            <a:extLst>
              <a:ext uri="{FF2B5EF4-FFF2-40B4-BE49-F238E27FC236}">
                <a16:creationId xmlns:a16="http://schemas.microsoft.com/office/drawing/2014/main" id="{F3DEB559-EBFC-4D23-996F-9517BF88ADBD}"/>
              </a:ext>
            </a:extLst>
          </p:cNvPr>
          <p:cNvSpPr txBox="1"/>
          <p:nvPr/>
        </p:nvSpPr>
        <p:spPr>
          <a:xfrm>
            <a:off x="1455038" y="5792597"/>
            <a:ext cx="9635490" cy="827315"/>
          </a:xfrm>
          <a:prstGeom prst="rect">
            <a:avLst/>
          </a:prstGeom>
          <a:noFill/>
        </p:spPr>
        <p:txBody>
          <a:bodyPr wrap="square" lIns="0" tIns="0" rIns="0" bIns="0" rtlCol="0">
            <a:noAutofit/>
          </a:bodyPr>
          <a:lstStyle/>
          <a:p>
            <a:pPr algn="ctr"/>
            <a:r>
              <a:rPr lang="en-US" sz="2400" dirty="0">
                <a:solidFill>
                  <a:srgbClr val="000000"/>
                </a:solidFill>
              </a:rPr>
              <a:t>Visit </a:t>
            </a:r>
            <a:r>
              <a:rPr lang="en-US" sz="2400" b="1" dirty="0">
                <a:solidFill>
                  <a:srgbClr val="000000"/>
                </a:solidFill>
              </a:rPr>
              <a:t>wellvolution.com </a:t>
            </a:r>
            <a:r>
              <a:rPr lang="en-US" sz="2400" dirty="0">
                <a:solidFill>
                  <a:srgbClr val="000000"/>
                </a:solidFill>
              </a:rPr>
              <a:t>to get started on your personal proven path.</a:t>
            </a:r>
          </a:p>
          <a:p>
            <a:pPr algn="ctr"/>
            <a:r>
              <a:rPr lang="en-US" sz="2400" dirty="0">
                <a:solidFill>
                  <a:srgbClr val="000000"/>
                </a:solidFill>
              </a:rPr>
              <a:t>Blue Shield’s </a:t>
            </a:r>
            <a:r>
              <a:rPr lang="en-US" sz="2400" dirty="0" err="1">
                <a:solidFill>
                  <a:srgbClr val="000000"/>
                </a:solidFill>
              </a:rPr>
              <a:t>Wellvolution</a:t>
            </a:r>
            <a:r>
              <a:rPr lang="en-US" sz="2400" dirty="0">
                <a:solidFill>
                  <a:srgbClr val="000000"/>
                </a:solidFill>
              </a:rPr>
              <a:t> is available to HMO members. </a:t>
            </a:r>
          </a:p>
        </p:txBody>
      </p:sp>
    </p:spTree>
    <p:custDataLst>
      <p:tags r:id="rId1"/>
    </p:custDataLst>
    <p:extLst>
      <p:ext uri="{BB962C8B-B14F-4D97-AF65-F5344CB8AC3E}">
        <p14:creationId xmlns:p14="http://schemas.microsoft.com/office/powerpoint/2010/main" val="653056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60438"/>
          </a:xfrm>
        </p:spPr>
        <p:txBody>
          <a:bodyPr/>
          <a:lstStyle/>
          <a:p>
            <a:r>
              <a:rPr lang="en-US" dirty="0">
                <a:solidFill>
                  <a:schemeClr val="tx2"/>
                </a:solidFill>
              </a:rPr>
              <a:t>Kaiser Wellness Features</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23</a:t>
            </a:fld>
            <a:endParaRPr lang="en-US" dirty="0">
              <a:solidFill>
                <a:schemeClr val="tx1"/>
              </a:solidFill>
            </a:endParaRPr>
          </a:p>
        </p:txBody>
      </p:sp>
      <p:pic>
        <p:nvPicPr>
          <p:cNvPr id="6" name="Picture 5"/>
          <p:cNvPicPr>
            <a:picLocks noChangeAspect="1"/>
          </p:cNvPicPr>
          <p:nvPr/>
        </p:nvPicPr>
        <p:blipFill rotWithShape="1">
          <a:blip r:embed="rId3"/>
          <a:srcRect l="23542" t="15269" r="19271" b="37458"/>
          <a:stretch/>
        </p:blipFill>
        <p:spPr>
          <a:xfrm>
            <a:off x="2451100" y="4519612"/>
            <a:ext cx="6972300" cy="2019300"/>
          </a:xfrm>
          <a:prstGeom prst="rect">
            <a:avLst/>
          </a:prstGeom>
        </p:spPr>
      </p:pic>
      <p:sp>
        <p:nvSpPr>
          <p:cNvPr id="5" name="Content Placeholder 2"/>
          <p:cNvSpPr>
            <a:spLocks noGrp="1"/>
          </p:cNvSpPr>
          <p:nvPr>
            <p:ph idx="1"/>
          </p:nvPr>
        </p:nvSpPr>
        <p:spPr>
          <a:xfrm>
            <a:off x="838200" y="1233229"/>
            <a:ext cx="10515600" cy="4665664"/>
          </a:xfrm>
        </p:spPr>
        <p:txBody>
          <a:bodyPr>
            <a:noAutofit/>
          </a:bodyPr>
          <a:lstStyle/>
          <a:p>
            <a:pPr marL="0" lvl="0" indent="0">
              <a:buNone/>
            </a:pPr>
            <a:r>
              <a:rPr lang="en-US" sz="1800" dirty="0">
                <a:solidFill>
                  <a:schemeClr val="accent6"/>
                </a:solidFill>
              </a:rPr>
              <a:t>Good health goes beyond the doctor’s office. Here are some of the tools available. </a:t>
            </a:r>
          </a:p>
          <a:p>
            <a:pPr lvl="0">
              <a:spcAft>
                <a:spcPts val="600"/>
              </a:spcAft>
            </a:pPr>
            <a:r>
              <a:rPr lang="en-US" sz="1800" b="1" dirty="0">
                <a:solidFill>
                  <a:schemeClr val="accent6"/>
                </a:solidFill>
              </a:rPr>
              <a:t>Health classes</a:t>
            </a:r>
            <a:r>
              <a:rPr lang="en-US" sz="1800" dirty="0">
                <a:solidFill>
                  <a:schemeClr val="accent6"/>
                </a:solidFill>
              </a:rPr>
              <a:t>—Choose from a large variety of classes and support groups offered at our facilities.*</a:t>
            </a:r>
          </a:p>
          <a:p>
            <a:pPr lvl="0">
              <a:spcAft>
                <a:spcPts val="600"/>
              </a:spcAft>
            </a:pPr>
            <a:r>
              <a:rPr lang="en-US" sz="1800" b="1" dirty="0">
                <a:solidFill>
                  <a:schemeClr val="accent6"/>
                </a:solidFill>
              </a:rPr>
              <a:t>Healthy lifestyle programs</a:t>
            </a:r>
            <a:r>
              <a:rPr lang="en-US" sz="1800" dirty="0">
                <a:solidFill>
                  <a:schemeClr val="accent6"/>
                </a:solidFill>
              </a:rPr>
              <a:t>—Our online programs can help you lose weight, reduce stress, quit smoking, sleep better, and more—at no cost to members. </a:t>
            </a:r>
          </a:p>
          <a:p>
            <a:pPr lvl="0">
              <a:spcAft>
                <a:spcPts val="600"/>
              </a:spcAft>
            </a:pPr>
            <a:r>
              <a:rPr lang="en-US" sz="1800" b="1" dirty="0">
                <a:solidFill>
                  <a:schemeClr val="accent6"/>
                </a:solidFill>
              </a:rPr>
              <a:t>Wellness coaching</a:t>
            </a:r>
            <a:r>
              <a:rPr lang="en-US" sz="1800" dirty="0">
                <a:solidFill>
                  <a:schemeClr val="accent6"/>
                </a:solidFill>
              </a:rPr>
              <a:t>—Call our wellness coaches at </a:t>
            </a:r>
            <a:r>
              <a:rPr lang="en-US" sz="1800" b="1" dirty="0">
                <a:solidFill>
                  <a:schemeClr val="accent6"/>
                </a:solidFill>
              </a:rPr>
              <a:t>1-866-862-4295</a:t>
            </a:r>
            <a:r>
              <a:rPr lang="en-US" sz="1800" dirty="0">
                <a:solidFill>
                  <a:schemeClr val="accent6"/>
                </a:solidFill>
              </a:rPr>
              <a:t>.  They will work one-on-one with you by phone at no cost to members—and no referrals needed.</a:t>
            </a:r>
          </a:p>
          <a:p>
            <a:pPr>
              <a:spcAft>
                <a:spcPts val="600"/>
              </a:spcAft>
            </a:pPr>
            <a:r>
              <a:rPr lang="en-US" sz="1800" b="1" dirty="0">
                <a:solidFill>
                  <a:schemeClr val="accent6"/>
                </a:solidFill>
              </a:rPr>
              <a:t>Reduced rates for members</a:t>
            </a:r>
            <a:r>
              <a:rPr lang="en-US" sz="1800" dirty="0">
                <a:solidFill>
                  <a:schemeClr val="accent6"/>
                </a:solidFill>
              </a:rPr>
              <a:t>—Visit </a:t>
            </a:r>
            <a:r>
              <a:rPr lang="en-US" sz="1800" b="1" dirty="0">
                <a:solidFill>
                  <a:schemeClr val="accent6"/>
                </a:solidFill>
              </a:rPr>
              <a:t>kp.org/</a:t>
            </a:r>
            <a:r>
              <a:rPr lang="en-US" sz="1800" b="1" dirty="0" err="1">
                <a:solidFill>
                  <a:schemeClr val="accent6"/>
                </a:solidFill>
              </a:rPr>
              <a:t>choosehealthy</a:t>
            </a:r>
            <a:r>
              <a:rPr lang="en-US" sz="1800" b="1" dirty="0">
                <a:solidFill>
                  <a:schemeClr val="accent6"/>
                </a:solidFill>
              </a:rPr>
              <a:t> </a:t>
            </a:r>
            <a:r>
              <a:rPr lang="en-US" sz="1800" dirty="0">
                <a:solidFill>
                  <a:schemeClr val="accent6"/>
                </a:solidFill>
              </a:rPr>
              <a:t>for special rates on a variety of products and services, like gym memberships and massage therapy through ChooseHealthy.</a:t>
            </a:r>
            <a:r>
              <a:rPr lang="en-US" sz="1800" baseline="42000" dirty="0">
                <a:solidFill>
                  <a:schemeClr val="accent6"/>
                </a:solidFill>
              </a:rPr>
              <a:t>TM</a:t>
            </a:r>
            <a:r>
              <a:rPr lang="en-US" sz="1800" baseline="40000" dirty="0">
                <a:solidFill>
                  <a:schemeClr val="accent6"/>
                </a:solidFill>
              </a:rPr>
              <a:t>†</a:t>
            </a:r>
            <a:endParaRPr lang="en-US" sz="1800" dirty="0">
              <a:solidFill>
                <a:schemeClr val="accent6"/>
              </a:solidFill>
            </a:endParaRPr>
          </a:p>
          <a:p>
            <a:pPr>
              <a:spcAft>
                <a:spcPts val="600"/>
              </a:spcAft>
            </a:pPr>
            <a:r>
              <a:rPr lang="en-US" sz="1800" b="1" dirty="0">
                <a:solidFill>
                  <a:schemeClr val="accent6"/>
                </a:solidFill>
              </a:rPr>
              <a:t>Online wellness tools</a:t>
            </a:r>
            <a:r>
              <a:rPr lang="en-US" sz="1800" dirty="0">
                <a:solidFill>
                  <a:schemeClr val="accent6"/>
                </a:solidFill>
              </a:rPr>
              <a:t>—Visit </a:t>
            </a:r>
            <a:r>
              <a:rPr lang="en-US" sz="1800" b="1" dirty="0" err="1">
                <a:solidFill>
                  <a:schemeClr val="accent6"/>
                </a:solidFill>
              </a:rPr>
              <a:t>kp.org</a:t>
            </a:r>
            <a:r>
              <a:rPr lang="en-US" sz="1800" b="1" dirty="0">
                <a:solidFill>
                  <a:schemeClr val="accent6"/>
                </a:solidFill>
              </a:rPr>
              <a:t>/</a:t>
            </a:r>
            <a:r>
              <a:rPr lang="en-US" sz="1800" b="1" dirty="0" err="1">
                <a:solidFill>
                  <a:schemeClr val="accent6"/>
                </a:solidFill>
              </a:rPr>
              <a:t>healthyliving</a:t>
            </a:r>
            <a:r>
              <a:rPr lang="en-US" sz="1800" b="1" dirty="0">
                <a:solidFill>
                  <a:schemeClr val="accent6"/>
                </a:solidFill>
              </a:rPr>
              <a:t> </a:t>
            </a:r>
            <a:r>
              <a:rPr lang="en-US" sz="1800" dirty="0">
                <a:solidFill>
                  <a:schemeClr val="accent6"/>
                </a:solidFill>
              </a:rPr>
              <a:t>for helpful articles, wellness information, health calculators, podcasts, and more. </a:t>
            </a:r>
          </a:p>
          <a:p>
            <a:pPr marL="0" indent="0">
              <a:spcAft>
                <a:spcPts val="600"/>
              </a:spcAft>
              <a:buNone/>
            </a:pPr>
            <a:endParaRPr lang="en-US" sz="1800" dirty="0"/>
          </a:p>
        </p:txBody>
      </p:sp>
      <p:sp>
        <p:nvSpPr>
          <p:cNvPr id="7" name="Rectangle 6"/>
          <p:cNvSpPr/>
          <p:nvPr/>
        </p:nvSpPr>
        <p:spPr>
          <a:xfrm>
            <a:off x="3708400" y="4790897"/>
            <a:ext cx="2743200" cy="1107996"/>
          </a:xfrm>
          <a:prstGeom prst="rect">
            <a:avLst/>
          </a:prstGeom>
        </p:spPr>
        <p:txBody>
          <a:bodyPr wrap="square">
            <a:spAutoFit/>
          </a:bodyPr>
          <a:lstStyle/>
          <a:p>
            <a:endParaRPr lang="en-US" sz="900" dirty="0">
              <a:solidFill>
                <a:srgbClr val="000000"/>
              </a:solidFill>
              <a:latin typeface="AvenirNext LT Pro Regular"/>
            </a:endParaRPr>
          </a:p>
          <a:p>
            <a:r>
              <a:rPr lang="en-US" sz="900" dirty="0">
                <a:solidFill>
                  <a:srgbClr val="000000"/>
                </a:solidFill>
                <a:latin typeface="AvenirNext LT Pro Regular"/>
              </a:rPr>
              <a:t> </a:t>
            </a:r>
          </a:p>
          <a:p>
            <a:r>
              <a:rPr lang="en-US" sz="2400" b="1" dirty="0">
                <a:solidFill>
                  <a:srgbClr val="164D83"/>
                </a:solidFill>
                <a:latin typeface="AvenirNext LT Pro Regular"/>
              </a:rPr>
              <a:t>Say hello to better health</a:t>
            </a:r>
            <a:endParaRPr lang="en-US" sz="2400" dirty="0"/>
          </a:p>
        </p:txBody>
      </p:sp>
    </p:spTree>
    <p:extLst>
      <p:ext uri="{BB962C8B-B14F-4D97-AF65-F5344CB8AC3E}">
        <p14:creationId xmlns:p14="http://schemas.microsoft.com/office/powerpoint/2010/main" val="3675733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Flowchart: Delay 4"/>
          <p:cNvSpPr/>
          <p:nvPr/>
        </p:nvSpPr>
        <p:spPr>
          <a:xfrm rot="16200000">
            <a:off x="2589550" y="1285927"/>
            <a:ext cx="2780675" cy="7360170"/>
          </a:xfrm>
          <a:prstGeom prst="flowChartDelay">
            <a:avLst/>
          </a:prstGeom>
          <a:solidFill>
            <a:schemeClr val="bg1">
              <a:lumMod val="50000"/>
              <a:alpha val="3098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3657091"/>
            <a:ext cx="10515600" cy="2852737"/>
          </a:xfrm>
          <a:effectLst>
            <a:outerShdw blurRad="50800" dist="38100" dir="2700000" algn="tl" rotWithShape="0">
              <a:prstClr val="black">
                <a:alpha val="40000"/>
              </a:prstClr>
            </a:outerShdw>
          </a:effectLst>
        </p:spPr>
        <p:txBody>
          <a:bodyPr/>
          <a:lstStyle/>
          <a:p>
            <a:pPr algn="l"/>
            <a:r>
              <a:rPr lang="en-US" dirty="0">
                <a:solidFill>
                  <a:schemeClr val="bg1"/>
                </a:solidFill>
              </a:rPr>
              <a:t>Dental and Vision</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24</a:t>
            </a:fld>
            <a:endParaRPr lang="en-US" dirty="0">
              <a:solidFill>
                <a:schemeClr val="tx1"/>
              </a:solidFill>
            </a:endParaRPr>
          </a:p>
        </p:txBody>
      </p:sp>
    </p:spTree>
    <p:custDataLst>
      <p:tags r:id="rId1"/>
    </p:custDataLst>
    <p:extLst>
      <p:ext uri="{BB962C8B-B14F-4D97-AF65-F5344CB8AC3E}">
        <p14:creationId xmlns:p14="http://schemas.microsoft.com/office/powerpoint/2010/main" val="3424122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chemeClr val="tx2"/>
                </a:solidFill>
              </a:rPr>
              <a:t>Dental Plans </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25</a:t>
            </a:fld>
            <a:endParaRPr lang="en-US" dirty="0">
              <a:solidFill>
                <a:schemeClr val="tx1"/>
              </a:solidFill>
            </a:endParaRPr>
          </a:p>
        </p:txBody>
      </p:sp>
      <p:sp>
        <p:nvSpPr>
          <p:cNvPr id="7" name="Content Placeholder 2"/>
          <p:cNvSpPr txBox="1">
            <a:spLocks/>
          </p:cNvSpPr>
          <p:nvPr/>
        </p:nvSpPr>
        <p:spPr>
          <a:xfrm>
            <a:off x="4705077" y="1690689"/>
            <a:ext cx="6648723" cy="4848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6"/>
                </a:solidFill>
              </a:rPr>
              <a:t>MTS offers two PPO dental plans through MetLife</a:t>
            </a:r>
          </a:p>
          <a:p>
            <a:pPr lvl="1"/>
            <a:r>
              <a:rPr lang="en-US" dirty="0">
                <a:solidFill>
                  <a:schemeClr val="accent6"/>
                </a:solidFill>
              </a:rPr>
              <a:t>Low PPO Plan</a:t>
            </a:r>
          </a:p>
          <a:p>
            <a:pPr lvl="1"/>
            <a:r>
              <a:rPr lang="en-US" dirty="0">
                <a:solidFill>
                  <a:schemeClr val="accent6"/>
                </a:solidFill>
              </a:rPr>
              <a:t>High PPO Plan</a:t>
            </a:r>
          </a:p>
          <a:p>
            <a:r>
              <a:rPr lang="en-US" dirty="0">
                <a:solidFill>
                  <a:schemeClr val="accent6"/>
                </a:solidFill>
              </a:rPr>
              <a:t>Access to the MetLife PDP Plus Network  of providers available at </a:t>
            </a:r>
            <a:r>
              <a:rPr lang="en-US" u="sng" dirty="0">
                <a:solidFill>
                  <a:schemeClr val="tx2"/>
                </a:solidFill>
              </a:rPr>
              <a:t>www.metlife.com/dental</a:t>
            </a:r>
          </a:p>
          <a:p>
            <a:r>
              <a:rPr lang="en-US" dirty="0">
                <a:solidFill>
                  <a:schemeClr val="accent6"/>
                </a:solidFill>
              </a:rPr>
              <a:t>ID cards are not issued or needed, provider will confirm coverage directly with MetLife</a:t>
            </a:r>
          </a:p>
          <a:p>
            <a:r>
              <a:rPr lang="en-US" dirty="0">
                <a:solidFill>
                  <a:srgbClr val="000000"/>
                </a:solidFill>
              </a:rPr>
              <a:t>You may also receive services from providers outside of the network; however, you will pay </a:t>
            </a:r>
            <a:r>
              <a:rPr lang="en-US" dirty="0">
                <a:solidFill>
                  <a:schemeClr val="accent6"/>
                </a:solidFill>
              </a:rPr>
              <a:t>more out-of-pocket</a:t>
            </a:r>
          </a:p>
          <a:p>
            <a:endParaRPr lang="en-US" dirty="0">
              <a:solidFill>
                <a:srgbClr val="FF0000"/>
              </a:solidFill>
            </a:endParaRPr>
          </a:p>
          <a:p>
            <a:pPr marL="0" indent="0">
              <a:buNone/>
            </a:pPr>
            <a:endParaRPr lang="en-US" dirty="0">
              <a:solidFill>
                <a:srgbClr val="FF0000"/>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110" r="23202"/>
          <a:stretch/>
        </p:blipFill>
        <p:spPr>
          <a:xfrm>
            <a:off x="915899" y="1720216"/>
            <a:ext cx="3108960" cy="3155362"/>
          </a:xfrm>
          <a:prstGeom prst="ellipse">
            <a:avLst/>
          </a:prstGeom>
        </p:spPr>
      </p:pic>
    </p:spTree>
    <p:custDataLst>
      <p:tags r:id="rId1"/>
    </p:custDataLst>
    <p:extLst>
      <p:ext uri="{BB962C8B-B14F-4D97-AF65-F5344CB8AC3E}">
        <p14:creationId xmlns:p14="http://schemas.microsoft.com/office/powerpoint/2010/main" val="3156674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1BE1125-2E48-45A3-8097-3436114109E9}"/>
              </a:ext>
            </a:extLst>
          </p:cNvPr>
          <p:cNvGraphicFramePr>
            <a:graphicFrameLocks noGrp="1"/>
          </p:cNvGraphicFramePr>
          <p:nvPr>
            <p:extLst>
              <p:ext uri="{D42A27DB-BD31-4B8C-83A1-F6EECF244321}">
                <p14:modId xmlns:p14="http://schemas.microsoft.com/office/powerpoint/2010/main" val="2578260127"/>
              </p:ext>
            </p:extLst>
          </p:nvPr>
        </p:nvGraphicFramePr>
        <p:xfrm>
          <a:off x="1072934" y="1348754"/>
          <a:ext cx="10050037" cy="4465190"/>
        </p:xfrm>
        <a:graphic>
          <a:graphicData uri="http://schemas.openxmlformats.org/drawingml/2006/table">
            <a:tbl>
              <a:tblPr firstRow="1" firstCol="1" lastRow="1" lastCol="1" bandRow="1" bandCol="1"/>
              <a:tblGrid>
                <a:gridCol w="2954711">
                  <a:extLst>
                    <a:ext uri="{9D8B030D-6E8A-4147-A177-3AD203B41FA5}">
                      <a16:colId xmlns:a16="http://schemas.microsoft.com/office/drawing/2014/main" val="1910441572"/>
                    </a:ext>
                  </a:extLst>
                </a:gridCol>
                <a:gridCol w="1774837">
                  <a:extLst>
                    <a:ext uri="{9D8B030D-6E8A-4147-A177-3AD203B41FA5}">
                      <a16:colId xmlns:a16="http://schemas.microsoft.com/office/drawing/2014/main" val="465824210"/>
                    </a:ext>
                  </a:extLst>
                </a:gridCol>
                <a:gridCol w="1772826">
                  <a:extLst>
                    <a:ext uri="{9D8B030D-6E8A-4147-A177-3AD203B41FA5}">
                      <a16:colId xmlns:a16="http://schemas.microsoft.com/office/drawing/2014/main" val="3418260549"/>
                    </a:ext>
                  </a:extLst>
                </a:gridCol>
                <a:gridCol w="1857247">
                  <a:extLst>
                    <a:ext uri="{9D8B030D-6E8A-4147-A177-3AD203B41FA5}">
                      <a16:colId xmlns:a16="http://schemas.microsoft.com/office/drawing/2014/main" val="2469590102"/>
                    </a:ext>
                  </a:extLst>
                </a:gridCol>
                <a:gridCol w="1690416">
                  <a:extLst>
                    <a:ext uri="{9D8B030D-6E8A-4147-A177-3AD203B41FA5}">
                      <a16:colId xmlns:a16="http://schemas.microsoft.com/office/drawing/2014/main" val="2753844451"/>
                    </a:ext>
                  </a:extLst>
                </a:gridCol>
              </a:tblGrid>
              <a:tr h="271148">
                <a:tc gridSpan="3">
                  <a:txBody>
                    <a:bodyPr/>
                    <a:lstStyle/>
                    <a:p>
                      <a:pPr marL="57150" marR="0" indent="2454275">
                        <a:lnSpc>
                          <a:spcPct val="107000"/>
                        </a:lnSpc>
                        <a:spcBef>
                          <a:spcPts val="215"/>
                        </a:spcBef>
                        <a:spcAft>
                          <a:spcPts val="800"/>
                        </a:spcAft>
                      </a:pPr>
                      <a:r>
                        <a:rPr lang="en-US" sz="1000" dirty="0">
                          <a:solidFill>
                            <a:srgbClr val="F8F8F8"/>
                          </a:solidFill>
                          <a:effectLst/>
                          <a:latin typeface="Trade Gothic LT Std" panose="020B0503020502020204"/>
                          <a:ea typeface="Calibri" panose="020F0502020204030204" pitchFamily="34" charset="0"/>
                          <a:cs typeface="Times New Roman" panose="02020603050405020304" pitchFamily="18" charset="0"/>
                        </a:rPr>
                        <a:t>                                                         Low Dental PPO Plan</a:t>
                      </a:r>
                      <a:endParaRPr lang="en-US" sz="1000" dirty="0">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gridSpan="2">
                  <a:txBody>
                    <a:bodyPr/>
                    <a:lstStyle/>
                    <a:p>
                      <a:pPr marL="57150" marR="0" algn="ctr">
                        <a:lnSpc>
                          <a:spcPct val="107000"/>
                        </a:lnSpc>
                        <a:spcBef>
                          <a:spcPts val="215"/>
                        </a:spcBef>
                        <a:spcAft>
                          <a:spcPts val="800"/>
                        </a:spcAft>
                      </a:pPr>
                      <a:r>
                        <a:rPr lang="en-US" sz="1000" dirty="0">
                          <a:solidFill>
                            <a:srgbClr val="F8F8F8"/>
                          </a:solidFill>
                          <a:effectLst/>
                          <a:latin typeface="Trade Gothic LT Std" panose="020B0503020502020204"/>
                          <a:ea typeface="Calibri" panose="020F0502020204030204" pitchFamily="34" charset="0"/>
                          <a:cs typeface="Times New Roman" panose="02020603050405020304" pitchFamily="18" charset="0"/>
                        </a:rPr>
                        <a:t>High Dental PPO Plan</a:t>
                      </a:r>
                      <a:endParaRPr lang="en-US" sz="1000" dirty="0">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743409684"/>
                  </a:ext>
                </a:extLst>
              </a:tr>
              <a:tr h="271148">
                <a:tc>
                  <a:txBody>
                    <a:bodyPr/>
                    <a:lstStyle/>
                    <a:p>
                      <a:pPr marL="57150" marR="0">
                        <a:lnSpc>
                          <a:spcPct val="107000"/>
                        </a:lnSpc>
                        <a:spcBef>
                          <a:spcPts val="190"/>
                        </a:spcBef>
                        <a:spcAft>
                          <a:spcPts val="800"/>
                        </a:spcAft>
                      </a:pPr>
                      <a:r>
                        <a:rPr lang="en-US" sz="1000" spc="-5" dirty="0">
                          <a:solidFill>
                            <a:srgbClr val="FDFDFD"/>
                          </a:solidFill>
                          <a:effectLst/>
                          <a:latin typeface="Trade Gothic LT Std" panose="020B0503020502020204"/>
                          <a:ea typeface="Calibri" panose="020F0502020204030204" pitchFamily="34" charset="0"/>
                          <a:cs typeface="Times New Roman" panose="02020603050405020304" pitchFamily="18" charset="0"/>
                        </a:rPr>
                        <a:t>P</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lan</a:t>
                      </a:r>
                      <a:r>
                        <a:rPr lang="en-US" sz="1000" spc="-20" dirty="0">
                          <a:solidFill>
                            <a:srgbClr val="FDFDFD"/>
                          </a:solidFill>
                          <a:effectLst/>
                          <a:latin typeface="Trade Gothic LT Std" panose="020B0503020502020204"/>
                          <a:ea typeface="Calibri" panose="020F0502020204030204" pitchFamily="34" charset="0"/>
                          <a:cs typeface="Times New Roman" panose="02020603050405020304" pitchFamily="18" charset="0"/>
                        </a:rPr>
                        <a:t> </a:t>
                      </a:r>
                      <a:r>
                        <a:rPr lang="en-US" sz="1000" spc="-30" dirty="0">
                          <a:solidFill>
                            <a:srgbClr val="FDFDFD"/>
                          </a:solidFill>
                          <a:effectLst/>
                          <a:latin typeface="Trade Gothic LT Std" panose="020B0503020502020204"/>
                          <a:ea typeface="Calibri" panose="020F0502020204030204" pitchFamily="34" charset="0"/>
                          <a:cs typeface="Times New Roman" panose="02020603050405020304" pitchFamily="18" charset="0"/>
                        </a:rPr>
                        <a:t>F</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e</a:t>
                      </a:r>
                      <a:r>
                        <a:rPr lang="en-US" sz="1000" spc="-5" dirty="0">
                          <a:solidFill>
                            <a:srgbClr val="FDFDFD"/>
                          </a:solidFill>
                          <a:effectLst/>
                          <a:latin typeface="Trade Gothic LT Std" panose="020B0503020502020204"/>
                          <a:ea typeface="Calibri" panose="020F0502020204030204" pitchFamily="34" charset="0"/>
                          <a:cs typeface="Times New Roman" panose="02020603050405020304" pitchFamily="18" charset="0"/>
                        </a:rPr>
                        <a:t>a</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tu</a:t>
                      </a:r>
                      <a:r>
                        <a:rPr lang="en-US" sz="1000" spc="-10" dirty="0">
                          <a:solidFill>
                            <a:srgbClr val="FDFDFD"/>
                          </a:solidFill>
                          <a:effectLst/>
                          <a:latin typeface="Trade Gothic LT Std" panose="020B0503020502020204"/>
                          <a:ea typeface="Calibri" panose="020F0502020204030204" pitchFamily="34" charset="0"/>
                          <a:cs typeface="Times New Roman" panose="02020603050405020304" pitchFamily="18" charset="0"/>
                        </a:rPr>
                        <a:t>r</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es</a:t>
                      </a:r>
                      <a:endParaRPr lang="en-US" sz="1000" dirty="0">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solidFill>
                  </a:tcPr>
                </a:tc>
                <a:tc>
                  <a:txBody>
                    <a:bodyPr/>
                    <a:lstStyle/>
                    <a:p>
                      <a:pPr marL="57150" marR="0" algn="ctr">
                        <a:lnSpc>
                          <a:spcPct val="107000"/>
                        </a:lnSpc>
                        <a:spcBef>
                          <a:spcPts val="190"/>
                        </a:spcBef>
                        <a:spcAft>
                          <a:spcPts val="800"/>
                        </a:spcAft>
                      </a:pPr>
                      <a:r>
                        <a:rPr lang="en-US" sz="1000" spc="10">
                          <a:solidFill>
                            <a:srgbClr val="FDFDFD"/>
                          </a:solidFill>
                          <a:effectLst/>
                          <a:latin typeface="Trade Gothic LT Std" panose="020B0503020502020204"/>
                          <a:ea typeface="Calibri" panose="020F0502020204030204" pitchFamily="34" charset="0"/>
                          <a:cs typeface="Times New Roman" panose="02020603050405020304" pitchFamily="18" charset="0"/>
                        </a:rPr>
                        <a:t>I</a:t>
                      </a:r>
                      <a:r>
                        <a:rPr lang="en-US" sz="1000">
                          <a:solidFill>
                            <a:srgbClr val="FDFDFD"/>
                          </a:solidFill>
                          <a:effectLst/>
                          <a:latin typeface="Trade Gothic LT Std" panose="020B0503020502020204"/>
                          <a:ea typeface="Calibri" panose="020F0502020204030204" pitchFamily="34" charset="0"/>
                          <a:cs typeface="Times New Roman" panose="02020603050405020304" pitchFamily="18" charset="0"/>
                        </a:rPr>
                        <a:t>n-Ne</a:t>
                      </a:r>
                      <a:r>
                        <a:rPr lang="en-US" sz="1000" spc="10">
                          <a:solidFill>
                            <a:srgbClr val="FDFDFD"/>
                          </a:solidFill>
                          <a:effectLst/>
                          <a:latin typeface="Trade Gothic LT Std" panose="020B0503020502020204"/>
                          <a:ea typeface="Calibri" panose="020F0502020204030204" pitchFamily="34" charset="0"/>
                          <a:cs typeface="Times New Roman" panose="02020603050405020304" pitchFamily="18" charset="0"/>
                        </a:rPr>
                        <a:t>t</a:t>
                      </a:r>
                      <a:r>
                        <a:rPr lang="en-US" sz="1000" spc="-10">
                          <a:solidFill>
                            <a:srgbClr val="FDFDFD"/>
                          </a:solidFill>
                          <a:effectLst/>
                          <a:latin typeface="Trade Gothic LT Std" panose="020B0503020502020204"/>
                          <a:ea typeface="Calibri" panose="020F0502020204030204" pitchFamily="34" charset="0"/>
                          <a:cs typeface="Times New Roman" panose="02020603050405020304" pitchFamily="18" charset="0"/>
                        </a:rPr>
                        <a:t>w</a:t>
                      </a:r>
                      <a:r>
                        <a:rPr lang="en-US" sz="1000">
                          <a:solidFill>
                            <a:srgbClr val="FDFDFD"/>
                          </a:solidFill>
                          <a:effectLst/>
                          <a:latin typeface="Trade Gothic LT Std" panose="020B0503020502020204"/>
                          <a:ea typeface="Calibri" panose="020F0502020204030204" pitchFamily="34" charset="0"/>
                          <a:cs typeface="Times New Roman" panose="02020603050405020304" pitchFamily="18" charset="0"/>
                        </a:rPr>
                        <a:t>o</a:t>
                      </a:r>
                      <a:r>
                        <a:rPr lang="en-US" sz="1000" spc="5">
                          <a:solidFill>
                            <a:srgbClr val="FDFDFD"/>
                          </a:solidFill>
                          <a:effectLst/>
                          <a:latin typeface="Trade Gothic LT Std" panose="020B0503020502020204"/>
                          <a:ea typeface="Calibri" panose="020F0502020204030204" pitchFamily="34" charset="0"/>
                          <a:cs typeface="Times New Roman" panose="02020603050405020304" pitchFamily="18" charset="0"/>
                        </a:rPr>
                        <a:t>r</a:t>
                      </a:r>
                      <a:r>
                        <a:rPr lang="en-US" sz="1000">
                          <a:solidFill>
                            <a:srgbClr val="FDFDFD"/>
                          </a:solidFill>
                          <a:effectLst/>
                          <a:latin typeface="Trade Gothic LT Std" panose="020B0503020502020204"/>
                          <a:ea typeface="Calibri" panose="020F0502020204030204" pitchFamily="34" charset="0"/>
                          <a:cs typeface="Times New Roman" panose="02020603050405020304" pitchFamily="18" charset="0"/>
                        </a:rPr>
                        <a:t>k</a:t>
                      </a:r>
                      <a:endParaRPr lang="en-US" sz="1000">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solidFill>
                  </a:tcPr>
                </a:tc>
                <a:tc>
                  <a:txBody>
                    <a:bodyPr/>
                    <a:lstStyle/>
                    <a:p>
                      <a:pPr marL="57150" marR="0" algn="ctr">
                        <a:lnSpc>
                          <a:spcPct val="107000"/>
                        </a:lnSpc>
                        <a:spcBef>
                          <a:spcPts val="190"/>
                        </a:spcBef>
                        <a:spcAft>
                          <a:spcPts val="800"/>
                        </a:spcAft>
                      </a:pPr>
                      <a:r>
                        <a:rPr lang="en-US" sz="1000" spc="5">
                          <a:solidFill>
                            <a:srgbClr val="FDFDFD"/>
                          </a:solidFill>
                          <a:effectLst/>
                          <a:latin typeface="Trade Gothic LT Std" panose="020B0503020502020204"/>
                          <a:ea typeface="Calibri" panose="020F0502020204030204" pitchFamily="34" charset="0"/>
                          <a:cs typeface="Times New Roman" panose="02020603050405020304" pitchFamily="18" charset="0"/>
                        </a:rPr>
                        <a:t>O</a:t>
                      </a:r>
                      <a:r>
                        <a:rPr lang="en-US" sz="1000">
                          <a:solidFill>
                            <a:srgbClr val="FDFDFD"/>
                          </a:solidFill>
                          <a:effectLst/>
                          <a:latin typeface="Trade Gothic LT Std" panose="020B0503020502020204"/>
                          <a:ea typeface="Calibri" panose="020F0502020204030204" pitchFamily="34" charset="0"/>
                          <a:cs typeface="Times New Roman" panose="02020603050405020304" pitchFamily="18" charset="0"/>
                        </a:rPr>
                        <a:t>u</a:t>
                      </a:r>
                      <a:r>
                        <a:rPr lang="en-US" sz="1000" spc="-5">
                          <a:solidFill>
                            <a:srgbClr val="FDFDFD"/>
                          </a:solidFill>
                          <a:effectLst/>
                          <a:latin typeface="Trade Gothic LT Std" panose="020B0503020502020204"/>
                          <a:ea typeface="Calibri" panose="020F0502020204030204" pitchFamily="34" charset="0"/>
                          <a:cs typeface="Times New Roman" panose="02020603050405020304" pitchFamily="18" charset="0"/>
                        </a:rPr>
                        <a:t>t</a:t>
                      </a:r>
                      <a:r>
                        <a:rPr lang="en-US" sz="1000" spc="20">
                          <a:solidFill>
                            <a:srgbClr val="FDFDFD"/>
                          </a:solidFill>
                          <a:effectLst/>
                          <a:latin typeface="Trade Gothic LT Std" panose="020B0503020502020204"/>
                          <a:ea typeface="Calibri" panose="020F0502020204030204" pitchFamily="34" charset="0"/>
                          <a:cs typeface="Times New Roman" panose="02020603050405020304" pitchFamily="18" charset="0"/>
                        </a:rPr>
                        <a:t>-</a:t>
                      </a:r>
                      <a:r>
                        <a:rPr lang="en-US" sz="1000">
                          <a:solidFill>
                            <a:srgbClr val="FDFDFD"/>
                          </a:solidFill>
                          <a:effectLst/>
                          <a:latin typeface="Trade Gothic LT Std" panose="020B0503020502020204"/>
                          <a:ea typeface="Calibri" panose="020F0502020204030204" pitchFamily="34" charset="0"/>
                          <a:cs typeface="Times New Roman" panose="02020603050405020304" pitchFamily="18" charset="0"/>
                        </a:rPr>
                        <a:t>of-Ne</a:t>
                      </a:r>
                      <a:r>
                        <a:rPr lang="en-US" sz="1000" spc="10">
                          <a:solidFill>
                            <a:srgbClr val="FDFDFD"/>
                          </a:solidFill>
                          <a:effectLst/>
                          <a:latin typeface="Trade Gothic LT Std" panose="020B0503020502020204"/>
                          <a:ea typeface="Calibri" panose="020F0502020204030204" pitchFamily="34" charset="0"/>
                          <a:cs typeface="Times New Roman" panose="02020603050405020304" pitchFamily="18" charset="0"/>
                        </a:rPr>
                        <a:t>t</a:t>
                      </a:r>
                      <a:r>
                        <a:rPr lang="en-US" sz="1000" spc="-10">
                          <a:solidFill>
                            <a:srgbClr val="FDFDFD"/>
                          </a:solidFill>
                          <a:effectLst/>
                          <a:latin typeface="Trade Gothic LT Std" panose="020B0503020502020204"/>
                          <a:ea typeface="Calibri" panose="020F0502020204030204" pitchFamily="34" charset="0"/>
                          <a:cs typeface="Times New Roman" panose="02020603050405020304" pitchFamily="18" charset="0"/>
                        </a:rPr>
                        <a:t>w</a:t>
                      </a:r>
                      <a:r>
                        <a:rPr lang="en-US" sz="1000">
                          <a:solidFill>
                            <a:srgbClr val="FDFDFD"/>
                          </a:solidFill>
                          <a:effectLst/>
                          <a:latin typeface="Trade Gothic LT Std" panose="020B0503020502020204"/>
                          <a:ea typeface="Calibri" panose="020F0502020204030204" pitchFamily="34" charset="0"/>
                          <a:cs typeface="Times New Roman" panose="02020603050405020304" pitchFamily="18" charset="0"/>
                        </a:rPr>
                        <a:t>o</a:t>
                      </a:r>
                      <a:r>
                        <a:rPr lang="en-US" sz="1000" spc="5">
                          <a:solidFill>
                            <a:srgbClr val="FDFDFD"/>
                          </a:solidFill>
                          <a:effectLst/>
                          <a:latin typeface="Trade Gothic LT Std" panose="020B0503020502020204"/>
                          <a:ea typeface="Calibri" panose="020F0502020204030204" pitchFamily="34" charset="0"/>
                          <a:cs typeface="Times New Roman" panose="02020603050405020304" pitchFamily="18" charset="0"/>
                        </a:rPr>
                        <a:t>r</a:t>
                      </a:r>
                      <a:r>
                        <a:rPr lang="en-US" sz="1000">
                          <a:solidFill>
                            <a:srgbClr val="FDFDFD"/>
                          </a:solidFill>
                          <a:effectLst/>
                          <a:latin typeface="Trade Gothic LT Std" panose="020B0503020502020204"/>
                          <a:ea typeface="Calibri" panose="020F0502020204030204" pitchFamily="34" charset="0"/>
                          <a:cs typeface="Times New Roman" panose="02020603050405020304" pitchFamily="18" charset="0"/>
                        </a:rPr>
                        <a:t>k</a:t>
                      </a:r>
                      <a:endParaRPr lang="en-US" sz="1000">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solidFill>
                  </a:tcPr>
                </a:tc>
                <a:tc>
                  <a:txBody>
                    <a:bodyPr/>
                    <a:lstStyle/>
                    <a:p>
                      <a:pPr marL="57150" marR="0" algn="ctr">
                        <a:lnSpc>
                          <a:spcPct val="107000"/>
                        </a:lnSpc>
                        <a:spcBef>
                          <a:spcPts val="190"/>
                        </a:spcBef>
                        <a:spcAft>
                          <a:spcPts val="800"/>
                        </a:spcAft>
                      </a:pPr>
                      <a:r>
                        <a:rPr lang="en-US" sz="1000" spc="10" dirty="0">
                          <a:solidFill>
                            <a:srgbClr val="FDFDFD"/>
                          </a:solidFill>
                          <a:effectLst/>
                          <a:latin typeface="Trade Gothic LT Std" panose="020B0503020502020204"/>
                          <a:ea typeface="Calibri" panose="020F0502020204030204" pitchFamily="34" charset="0"/>
                          <a:cs typeface="Times New Roman" panose="02020603050405020304" pitchFamily="18" charset="0"/>
                        </a:rPr>
                        <a:t>I</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n-Ne</a:t>
                      </a:r>
                      <a:r>
                        <a:rPr lang="en-US" sz="1000" spc="10" dirty="0">
                          <a:solidFill>
                            <a:srgbClr val="FDFDFD"/>
                          </a:solidFill>
                          <a:effectLst/>
                          <a:latin typeface="Trade Gothic LT Std" panose="020B0503020502020204"/>
                          <a:ea typeface="Calibri" panose="020F0502020204030204" pitchFamily="34" charset="0"/>
                          <a:cs typeface="Times New Roman" panose="02020603050405020304" pitchFamily="18" charset="0"/>
                        </a:rPr>
                        <a:t>t</a:t>
                      </a:r>
                      <a:r>
                        <a:rPr lang="en-US" sz="1000" spc="-10" dirty="0">
                          <a:solidFill>
                            <a:srgbClr val="FDFDFD"/>
                          </a:solidFill>
                          <a:effectLst/>
                          <a:latin typeface="Trade Gothic LT Std" panose="020B0503020502020204"/>
                          <a:ea typeface="Calibri" panose="020F0502020204030204" pitchFamily="34" charset="0"/>
                          <a:cs typeface="Times New Roman" panose="02020603050405020304" pitchFamily="18" charset="0"/>
                        </a:rPr>
                        <a:t>w</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o</a:t>
                      </a:r>
                      <a:r>
                        <a:rPr lang="en-US" sz="1000" spc="5" dirty="0">
                          <a:solidFill>
                            <a:srgbClr val="FDFDFD"/>
                          </a:solidFill>
                          <a:effectLst/>
                          <a:latin typeface="Trade Gothic LT Std" panose="020B0503020502020204"/>
                          <a:ea typeface="Calibri" panose="020F0502020204030204" pitchFamily="34" charset="0"/>
                          <a:cs typeface="Times New Roman" panose="02020603050405020304" pitchFamily="18" charset="0"/>
                        </a:rPr>
                        <a:t>r</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k</a:t>
                      </a:r>
                      <a:endParaRPr lang="en-US" sz="1000" dirty="0">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solidFill>
                  </a:tcPr>
                </a:tc>
                <a:tc>
                  <a:txBody>
                    <a:bodyPr/>
                    <a:lstStyle/>
                    <a:p>
                      <a:pPr marL="57150" marR="0" algn="ctr">
                        <a:lnSpc>
                          <a:spcPct val="107000"/>
                        </a:lnSpc>
                        <a:spcBef>
                          <a:spcPts val="190"/>
                        </a:spcBef>
                        <a:spcAft>
                          <a:spcPts val="800"/>
                        </a:spcAft>
                      </a:pPr>
                      <a:r>
                        <a:rPr lang="en-US" sz="1000" spc="5" dirty="0">
                          <a:solidFill>
                            <a:srgbClr val="FDFDFD"/>
                          </a:solidFill>
                          <a:effectLst/>
                          <a:latin typeface="Trade Gothic LT Std" panose="020B0503020502020204"/>
                          <a:ea typeface="Calibri" panose="020F0502020204030204" pitchFamily="34" charset="0"/>
                          <a:cs typeface="Times New Roman" panose="02020603050405020304" pitchFamily="18" charset="0"/>
                        </a:rPr>
                        <a:t>O</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u</a:t>
                      </a:r>
                      <a:r>
                        <a:rPr lang="en-US" sz="1000" spc="-5" dirty="0">
                          <a:solidFill>
                            <a:srgbClr val="FDFDFD"/>
                          </a:solidFill>
                          <a:effectLst/>
                          <a:latin typeface="Trade Gothic LT Std" panose="020B0503020502020204"/>
                          <a:ea typeface="Calibri" panose="020F0502020204030204" pitchFamily="34" charset="0"/>
                          <a:cs typeface="Times New Roman" panose="02020603050405020304" pitchFamily="18" charset="0"/>
                        </a:rPr>
                        <a:t>t</a:t>
                      </a:r>
                      <a:r>
                        <a:rPr lang="en-US" sz="1000" spc="20" dirty="0">
                          <a:solidFill>
                            <a:srgbClr val="FDFDFD"/>
                          </a:solidFill>
                          <a:effectLst/>
                          <a:latin typeface="Trade Gothic LT Std" panose="020B0503020502020204"/>
                          <a:ea typeface="Calibri" panose="020F0502020204030204" pitchFamily="34" charset="0"/>
                          <a:cs typeface="Times New Roman" panose="02020603050405020304" pitchFamily="18" charset="0"/>
                        </a:rPr>
                        <a:t>-</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of-Ne</a:t>
                      </a:r>
                      <a:r>
                        <a:rPr lang="en-US" sz="1000" spc="10" dirty="0">
                          <a:solidFill>
                            <a:srgbClr val="FDFDFD"/>
                          </a:solidFill>
                          <a:effectLst/>
                          <a:latin typeface="Trade Gothic LT Std" panose="020B0503020502020204"/>
                          <a:ea typeface="Calibri" panose="020F0502020204030204" pitchFamily="34" charset="0"/>
                          <a:cs typeface="Times New Roman" panose="02020603050405020304" pitchFamily="18" charset="0"/>
                        </a:rPr>
                        <a:t>t</a:t>
                      </a:r>
                      <a:r>
                        <a:rPr lang="en-US" sz="1000" spc="-10" dirty="0">
                          <a:solidFill>
                            <a:srgbClr val="FDFDFD"/>
                          </a:solidFill>
                          <a:effectLst/>
                          <a:latin typeface="Trade Gothic LT Std" panose="020B0503020502020204"/>
                          <a:ea typeface="Calibri" panose="020F0502020204030204" pitchFamily="34" charset="0"/>
                          <a:cs typeface="Times New Roman" panose="02020603050405020304" pitchFamily="18" charset="0"/>
                        </a:rPr>
                        <a:t>w</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o</a:t>
                      </a:r>
                      <a:r>
                        <a:rPr lang="en-US" sz="1000" spc="5" dirty="0">
                          <a:solidFill>
                            <a:srgbClr val="FDFDFD"/>
                          </a:solidFill>
                          <a:effectLst/>
                          <a:latin typeface="Trade Gothic LT Std" panose="020B0503020502020204"/>
                          <a:ea typeface="Calibri" panose="020F0502020204030204" pitchFamily="34" charset="0"/>
                          <a:cs typeface="Times New Roman" panose="02020603050405020304" pitchFamily="18" charset="0"/>
                        </a:rPr>
                        <a:t>r</a:t>
                      </a:r>
                      <a:r>
                        <a:rPr lang="en-US" sz="1000" dirty="0">
                          <a:solidFill>
                            <a:srgbClr val="FDFDFD"/>
                          </a:solidFill>
                          <a:effectLst/>
                          <a:latin typeface="Trade Gothic LT Std" panose="020B0503020502020204"/>
                          <a:ea typeface="Calibri" panose="020F0502020204030204" pitchFamily="34" charset="0"/>
                          <a:cs typeface="Times New Roman" panose="02020603050405020304" pitchFamily="18" charset="0"/>
                        </a:rPr>
                        <a:t>k</a:t>
                      </a:r>
                      <a:endParaRPr lang="en-US" sz="1000" dirty="0">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solidFill>
                  </a:tcPr>
                </a:tc>
                <a:extLst>
                  <a:ext uri="{0D108BD9-81ED-4DB2-BD59-A6C34878D82A}">
                    <a16:rowId xmlns:a16="http://schemas.microsoft.com/office/drawing/2014/main" val="3602704274"/>
                  </a:ext>
                </a:extLst>
              </a:tr>
              <a:tr h="583405">
                <a:tc>
                  <a:txBody>
                    <a:bodyPr/>
                    <a:lstStyle/>
                    <a:p>
                      <a:pPr marL="57150" marR="0">
                        <a:lnSpc>
                          <a:spcPct val="107000"/>
                        </a:lnSpc>
                        <a:spcBef>
                          <a:spcPts val="19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Dedu</a:t>
                      </a:r>
                      <a:r>
                        <a:rPr lang="en-US" sz="1000" b="0" spc="15" dirty="0">
                          <a:solidFill>
                            <a:schemeClr val="tx1"/>
                          </a:solidFill>
                          <a:effectLst/>
                          <a:latin typeface="Trade Gothic LT Std" panose="020B0503020502020204"/>
                          <a:ea typeface="Calibri" panose="020F0502020204030204" pitchFamily="34" charset="0"/>
                          <a:cs typeface="Times New Roman" panose="02020603050405020304" pitchFamily="18" charset="0"/>
                        </a:rPr>
                        <a:t>c</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tible</a:t>
                      </a:r>
                    </a:p>
                    <a:p>
                      <a:pPr marL="57150" marR="0">
                        <a:lnSpc>
                          <a:spcPct val="107000"/>
                        </a:lnSpc>
                        <a:spcBef>
                          <a:spcPts val="190"/>
                        </a:spcBef>
                        <a:spcAft>
                          <a:spcPts val="0"/>
                        </a:spcAft>
                      </a:pPr>
                      <a:r>
                        <a:rPr lang="en-US" sz="1000" b="0" spc="15" dirty="0">
                          <a:solidFill>
                            <a:schemeClr val="tx1"/>
                          </a:solidFill>
                          <a:effectLst/>
                          <a:latin typeface="Trade Gothic LT Std" panose="020B0503020502020204"/>
                          <a:ea typeface="Calibri" panose="020F0502020204030204" pitchFamily="34" charset="0"/>
                          <a:cs typeface="Times New Roman" panose="02020603050405020304" pitchFamily="18" charset="0"/>
                        </a:rPr>
                        <a:t>I</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ndividual / </a:t>
                      </a:r>
                      <a:r>
                        <a:rPr lang="en-US" sz="1000" b="0" spc="-50" dirty="0">
                          <a:solidFill>
                            <a:schemeClr val="tx1"/>
                          </a:solidFill>
                          <a:effectLst/>
                          <a:latin typeface="Trade Gothic LT Std" panose="020B0503020502020204"/>
                          <a:ea typeface="Calibri" panose="020F0502020204030204" pitchFamily="34" charset="0"/>
                          <a:cs typeface="Times New Roman" panose="02020603050405020304" pitchFamily="18" charset="0"/>
                        </a:rPr>
                        <a:t>F</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amily</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57150" marR="0" algn="ctr">
                        <a:lnSpc>
                          <a:spcPct val="107000"/>
                        </a:lnSpc>
                        <a:spcBef>
                          <a:spcPts val="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None / None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0" algn="ctr">
                        <a:lnSpc>
                          <a:spcPct val="107000"/>
                        </a:lnSpc>
                        <a:spcBef>
                          <a:spcPts val="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$25 / $75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7150" marR="0" algn="ctr">
                        <a:lnSpc>
                          <a:spcPct val="107000"/>
                        </a:lnSpc>
                        <a:spcBef>
                          <a:spcPts val="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$50 / $150</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49991690"/>
                  </a:ext>
                </a:extLst>
              </a:tr>
              <a:tr h="307883">
                <a:tc>
                  <a:txBody>
                    <a:bodyPr/>
                    <a:lstStyle/>
                    <a:p>
                      <a:pPr marL="57150" marR="0">
                        <a:lnSpc>
                          <a:spcPct val="107000"/>
                        </a:lnSpc>
                        <a:spcBef>
                          <a:spcPts val="190"/>
                        </a:spcBef>
                        <a:spcAft>
                          <a:spcPts val="800"/>
                        </a:spcAft>
                      </a:pPr>
                      <a:r>
                        <a:rPr lang="en-US" sz="10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C</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alendar</a:t>
                      </a:r>
                      <a:r>
                        <a:rPr lang="en-US" sz="1000" b="0" spc="190"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95" dirty="0">
                          <a:solidFill>
                            <a:schemeClr val="tx1"/>
                          </a:solidFill>
                          <a:effectLst/>
                          <a:latin typeface="Trade Gothic LT Std" panose="020B0503020502020204"/>
                          <a:ea typeface="Calibri" panose="020F0502020204030204" pitchFamily="34" charset="0"/>
                          <a:cs typeface="Times New Roman" panose="02020603050405020304" pitchFamily="18" charset="0"/>
                        </a:rPr>
                        <a:t>Y</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ear</a:t>
                      </a:r>
                      <a:r>
                        <a:rPr lang="en-US" sz="1000" b="0" spc="-4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B</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enefit</a:t>
                      </a:r>
                      <a:r>
                        <a:rPr lang="en-US" sz="1000" b="0" spc="90"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M</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aximum</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75000"/>
                      </a:schemeClr>
                    </a:solidFill>
                  </a:tcPr>
                </a:tc>
                <a:tc gridSpan="2">
                  <a:txBody>
                    <a:bodyPr/>
                    <a:lstStyle/>
                    <a:p>
                      <a:pPr marL="57150" marR="0" algn="ctr">
                        <a:lnSpc>
                          <a:spcPct val="107000"/>
                        </a:lnSpc>
                        <a:spcBef>
                          <a:spcPts val="215"/>
                        </a:spcBef>
                        <a:spcAft>
                          <a:spcPts val="80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$1,000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marL="57150" marR="0" algn="ctr">
                        <a:lnSpc>
                          <a:spcPct val="107000"/>
                        </a:lnSpc>
                        <a:spcBef>
                          <a:spcPts val="215"/>
                        </a:spcBef>
                        <a:spcAft>
                          <a:spcPts val="80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$2,500</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866570864"/>
                  </a:ext>
                </a:extLst>
              </a:tr>
              <a:tr h="271148">
                <a:tc gridSpan="5">
                  <a:txBody>
                    <a:bodyPr/>
                    <a:lstStyle/>
                    <a:p>
                      <a:pPr marL="57150" marR="10160" indent="1425575" algn="ctr">
                        <a:lnSpc>
                          <a:spcPct val="107000"/>
                        </a:lnSpc>
                        <a:spcBef>
                          <a:spcPts val="190"/>
                        </a:spcBef>
                        <a:spcAft>
                          <a:spcPts val="800"/>
                        </a:spcAft>
                      </a:pPr>
                      <a:r>
                        <a:rPr lang="en-US" sz="1000" b="0" spc="10" dirty="0">
                          <a:solidFill>
                            <a:srgbClr val="FFFFFF"/>
                          </a:solidFill>
                          <a:effectLst/>
                          <a:latin typeface="Trade Gothic LT Std" panose="020B0503020502020204"/>
                          <a:ea typeface="Calibri" panose="020F0502020204030204" pitchFamily="34" charset="0"/>
                          <a:cs typeface="Times New Roman" panose="02020603050405020304" pitchFamily="18" charset="0"/>
                        </a:rPr>
                        <a:t>                                                   Member Pays</a:t>
                      </a:r>
                      <a:endParaRPr lang="en-US" sz="1000" b="0" dirty="0">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1030347"/>
                  </a:ext>
                </a:extLst>
              </a:tr>
              <a:tr h="589528">
                <a:tc>
                  <a:txBody>
                    <a:bodyPr/>
                    <a:lstStyle/>
                    <a:p>
                      <a:pPr marL="57150" marR="0">
                        <a:lnSpc>
                          <a:spcPct val="107000"/>
                        </a:lnSpc>
                        <a:spcBef>
                          <a:spcPts val="190"/>
                        </a:spcBef>
                        <a:spcAft>
                          <a:spcPts val="0"/>
                        </a:spcAft>
                        <a:tabLst>
                          <a:tab pos="2076450" algn="l"/>
                        </a:tabLst>
                      </a:pPr>
                      <a:r>
                        <a:rPr lang="en-US" sz="10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Pr</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e</a:t>
                      </a:r>
                      <a:r>
                        <a:rPr lang="en-US" sz="1000" b="0" spc="-15" dirty="0">
                          <a:solidFill>
                            <a:schemeClr val="tx1"/>
                          </a:solidFill>
                          <a:effectLst/>
                          <a:latin typeface="Trade Gothic LT Std" panose="020B0503020502020204"/>
                          <a:ea typeface="Calibri" panose="020F0502020204030204" pitchFamily="34" charset="0"/>
                          <a:cs typeface="Times New Roman" panose="02020603050405020304" pitchFamily="18" charset="0"/>
                        </a:rPr>
                        <a:t>v</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n</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ti</a:t>
                      </a:r>
                      <a:r>
                        <a:rPr lang="en-US" sz="1000" b="0" spc="-15" dirty="0">
                          <a:solidFill>
                            <a:schemeClr val="tx1"/>
                          </a:solidFill>
                          <a:effectLst/>
                          <a:latin typeface="Trade Gothic LT Std" panose="020B0503020502020204"/>
                          <a:ea typeface="Calibri" panose="020F0502020204030204" pitchFamily="34" charset="0"/>
                          <a:cs typeface="Times New Roman" panose="02020603050405020304" pitchFamily="18" charset="0"/>
                        </a:rPr>
                        <a:t>v</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a:t>
                      </a:r>
                      <a:r>
                        <a:rPr lang="en-US" sz="1000" b="0" spc="-40"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t>
                      </a:r>
                      <a:r>
                        <a:rPr lang="en-US" sz="1000" b="0" spc="-4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5">
                          <a:solidFill>
                            <a:schemeClr val="tx1"/>
                          </a:solidFill>
                          <a:effectLst/>
                          <a:latin typeface="Trade Gothic LT Std" panose="020B0503020502020204"/>
                          <a:ea typeface="Calibri" panose="020F0502020204030204" pitchFamily="34" charset="0"/>
                          <a:cs typeface="Times New Roman" panose="02020603050405020304" pitchFamily="18" charset="0"/>
                        </a:rPr>
                        <a:t>C</a:t>
                      </a:r>
                      <a:r>
                        <a:rPr lang="en-US" sz="1000" b="0">
                          <a:solidFill>
                            <a:schemeClr val="tx1"/>
                          </a:solidFill>
                          <a:effectLst/>
                          <a:latin typeface="Trade Gothic LT Std" panose="020B0503020502020204"/>
                          <a:ea typeface="Calibri" panose="020F0502020204030204" pitchFamily="34" charset="0"/>
                          <a:cs typeface="Times New Roman" panose="02020603050405020304" pitchFamily="18" charset="0"/>
                        </a:rPr>
                        <a:t>lass</a:t>
                      </a:r>
                      <a:r>
                        <a:rPr lang="en-US" sz="1000" b="0" spc="-35">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35" dirty="0">
                          <a:solidFill>
                            <a:schemeClr val="tx1"/>
                          </a:solidFill>
                          <a:effectLst/>
                          <a:latin typeface="Trade Gothic LT Std" panose="020B0503020502020204"/>
                          <a:ea typeface="Calibri" panose="020F0502020204030204" pitchFamily="34" charset="0"/>
                          <a:cs typeface="Times New Roman" panose="02020603050405020304" pitchFamily="18" charset="0"/>
                        </a:rPr>
                        <a:t>I</a:t>
                      </a:r>
                      <a:endPar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endParaRPr>
                    </a:p>
                    <a:p>
                      <a:pPr marL="57150" marR="0">
                        <a:lnSpc>
                          <a:spcPct val="121000"/>
                        </a:lnSpc>
                        <a:spcBef>
                          <a:spcPts val="0"/>
                        </a:spcBef>
                        <a:spcAft>
                          <a:spcPts val="0"/>
                        </a:spcAft>
                        <a:tabLst>
                          <a:tab pos="2076450" algn="l"/>
                        </a:tabLst>
                      </a:pP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Oral</a:t>
                      </a:r>
                      <a:r>
                        <a:rPr lang="en-US" sz="900" b="0" spc="-3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exam, </a:t>
                      </a:r>
                      <a:r>
                        <a:rPr lang="en-US" sz="9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Routin</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a:t>
                      </a:r>
                      <a:r>
                        <a:rPr lang="en-US" sz="9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 c</a:t>
                      </a:r>
                      <a:r>
                        <a:rPr lang="en-US" sz="9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leanin</a:t>
                      </a:r>
                      <a:r>
                        <a:rPr lang="en-US" sz="900" b="0" spc="-25" dirty="0">
                          <a:solidFill>
                            <a:schemeClr val="tx1"/>
                          </a:solidFill>
                          <a:effectLst/>
                          <a:latin typeface="Trade Gothic LT Std" panose="020B0503020502020204"/>
                          <a:ea typeface="Calibri" panose="020F0502020204030204" pitchFamily="34" charset="0"/>
                          <a:cs typeface="Times New Roman" panose="02020603050405020304" pitchFamily="18" charset="0"/>
                        </a:rPr>
                        <a:t>g,</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 &amp; X-r</a:t>
                      </a:r>
                      <a:r>
                        <a:rPr lang="en-US" sz="9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a</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ys</a:t>
                      </a:r>
                      <a:endPar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57150" marR="0" algn="ctr">
                        <a:lnSpc>
                          <a:spcPct val="107000"/>
                        </a:lnSpc>
                        <a:spcBef>
                          <a:spcPts val="0"/>
                        </a:spcBef>
                        <a:spcAft>
                          <a:spcPts val="80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0%; deductible waived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0%; deductible waived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0%; deductible waived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423455"/>
                  </a:ext>
                </a:extLst>
              </a:tr>
              <a:tr h="717229">
                <a:tc>
                  <a:txBody>
                    <a:bodyPr/>
                    <a:lstStyle/>
                    <a:p>
                      <a:pPr marL="57150" marR="0">
                        <a:lnSpc>
                          <a:spcPct val="107000"/>
                        </a:lnSpc>
                        <a:spcBef>
                          <a:spcPts val="190"/>
                        </a:spcBef>
                        <a:spcAft>
                          <a:spcPts val="0"/>
                        </a:spcAft>
                        <a:tabLst>
                          <a:tab pos="2076450" algn="l"/>
                        </a:tabLst>
                      </a:pP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B</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asic</a:t>
                      </a:r>
                      <a:r>
                        <a:rPr lang="en-US" sz="1000" b="0" spc="-7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t>
                      </a:r>
                      <a:r>
                        <a:rPr lang="en-US" sz="1000" b="0" spc="-4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C</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lass</a:t>
                      </a:r>
                      <a:r>
                        <a:rPr lang="en-US" sz="1000" b="0" spc="-3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II</a:t>
                      </a:r>
                    </a:p>
                    <a:p>
                      <a:pPr marL="57150" marR="184150">
                        <a:lnSpc>
                          <a:spcPct val="121000"/>
                        </a:lnSpc>
                        <a:spcBef>
                          <a:spcPts val="0"/>
                        </a:spcBef>
                        <a:spcAft>
                          <a:spcPts val="0"/>
                        </a:spcAft>
                        <a:tabLst>
                          <a:tab pos="2076450" algn="l"/>
                        </a:tabLst>
                      </a:pP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Fillings, Extractions, Endodontics, Pe</a:t>
                      </a:r>
                      <a:r>
                        <a:rPr lang="en-US" sz="9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r</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iodontics </a:t>
                      </a:r>
                      <a:endPar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57150" marR="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20% after deductible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10% after deductible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20% after deductible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640676"/>
                  </a:ext>
                </a:extLst>
              </a:tr>
              <a:tr h="709357">
                <a:tc>
                  <a:txBody>
                    <a:bodyPr/>
                    <a:lstStyle/>
                    <a:p>
                      <a:pPr marL="57150" marR="0">
                        <a:lnSpc>
                          <a:spcPct val="107000"/>
                        </a:lnSpc>
                        <a:spcBef>
                          <a:spcPts val="190"/>
                        </a:spcBef>
                        <a:spcAft>
                          <a:spcPts val="0"/>
                        </a:spcAft>
                        <a:tabLst>
                          <a:tab pos="2076450" algn="l"/>
                        </a:tabLst>
                      </a:pP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M</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ajor</a:t>
                      </a:r>
                      <a:r>
                        <a:rPr lang="en-US" sz="1000" b="0" spc="3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t>
                      </a:r>
                      <a:r>
                        <a:rPr lang="en-US" sz="1000" b="0" spc="-4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C</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lass</a:t>
                      </a:r>
                      <a:r>
                        <a:rPr lang="en-US" sz="1000" b="0" spc="-35"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III</a:t>
                      </a:r>
                    </a:p>
                    <a:p>
                      <a:pPr marL="57150" marR="0">
                        <a:lnSpc>
                          <a:spcPct val="107000"/>
                        </a:lnSpc>
                        <a:spcBef>
                          <a:spcPts val="190"/>
                        </a:spcBef>
                        <a:spcAft>
                          <a:spcPts val="0"/>
                        </a:spcAft>
                        <a:tabLst>
                          <a:tab pos="2076450" algn="l"/>
                        </a:tabLst>
                      </a:pP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C</a:t>
                      </a:r>
                      <a:r>
                        <a:rPr lang="en-US" sz="9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r</a:t>
                      </a:r>
                      <a:r>
                        <a:rPr lang="en-US" sz="9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o</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wn</a:t>
                      </a:r>
                      <a:r>
                        <a:rPr lang="en-US" sz="9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s, </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Dentu</a:t>
                      </a:r>
                      <a:r>
                        <a:rPr lang="en-US" sz="9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r</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a:t>
                      </a:r>
                      <a:r>
                        <a:rPr lang="en-US" sz="9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s, </a:t>
                      </a:r>
                      <a:r>
                        <a:rPr lang="en-US" sz="9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Br</a:t>
                      </a:r>
                      <a:r>
                        <a:rPr lang="en-US" sz="9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idges</a:t>
                      </a:r>
                      <a:endPar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57150" marR="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50% after deductible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25% after deductible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30% after deductible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5336066"/>
                  </a:ext>
                </a:extLst>
              </a:tr>
              <a:tr h="473196">
                <a:tc>
                  <a:txBody>
                    <a:bodyPr/>
                    <a:lstStyle/>
                    <a:p>
                      <a:pPr marL="57150" marR="0">
                        <a:lnSpc>
                          <a:spcPct val="107000"/>
                        </a:lnSpc>
                        <a:spcBef>
                          <a:spcPts val="190"/>
                        </a:spcBef>
                        <a:spcAft>
                          <a:spcPts val="800"/>
                        </a:spcAft>
                        <a:tabLst>
                          <a:tab pos="2076450" algn="l"/>
                        </a:tabLst>
                      </a:pP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O</a:t>
                      </a:r>
                      <a:r>
                        <a:rPr lang="en-US" sz="1000" b="0" spc="25" dirty="0">
                          <a:solidFill>
                            <a:schemeClr val="tx1"/>
                          </a:solidFill>
                          <a:effectLst/>
                          <a:latin typeface="Trade Gothic LT Std" panose="020B0503020502020204"/>
                          <a:ea typeface="Calibri" panose="020F0502020204030204" pitchFamily="34" charset="0"/>
                          <a:cs typeface="Times New Roman" panose="02020603050405020304" pitchFamily="18" charset="0"/>
                        </a:rPr>
                        <a:t>r</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thodo</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n</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tia</a:t>
                      </a:r>
                      <a:r>
                        <a:rPr lang="en-US" sz="1000" b="0" spc="-30"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S</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a:t>
                      </a:r>
                      <a:r>
                        <a:rPr lang="en-US" sz="1000" b="0" spc="20" dirty="0">
                          <a:solidFill>
                            <a:schemeClr val="tx1"/>
                          </a:solidFill>
                          <a:effectLst/>
                          <a:latin typeface="Trade Gothic LT Std" panose="020B0503020502020204"/>
                          <a:ea typeface="Calibri" panose="020F0502020204030204" pitchFamily="34" charset="0"/>
                          <a:cs typeface="Times New Roman" panose="02020603050405020304" pitchFamily="18" charset="0"/>
                        </a:rPr>
                        <a:t>r</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vi</a:t>
                      </a:r>
                      <a:r>
                        <a:rPr lang="en-US" sz="10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c</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es</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marL="57150" marR="10160" algn="ctr">
                        <a:lnSpc>
                          <a:spcPct val="107000"/>
                        </a:lnSpc>
                        <a:spcBef>
                          <a:spcPts val="19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Not covered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57150" marR="10160" algn="ctr">
                        <a:lnSpc>
                          <a:spcPct val="107000"/>
                        </a:lnSpc>
                        <a:spcBef>
                          <a:spcPts val="0"/>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40%; deductible waived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0160" algn="ctr">
                        <a:lnSpc>
                          <a:spcPct val="107000"/>
                        </a:lnSpc>
                        <a:spcBef>
                          <a:spcPts val="0"/>
                        </a:spcBef>
                        <a:spcAft>
                          <a:spcPts val="80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50% deductible waived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435823"/>
                  </a:ext>
                </a:extLst>
              </a:tr>
              <a:tr h="271148">
                <a:tc>
                  <a:txBody>
                    <a:bodyPr/>
                    <a:lstStyle/>
                    <a:p>
                      <a:pPr marL="57150" marR="0">
                        <a:lnSpc>
                          <a:spcPct val="107000"/>
                        </a:lnSpc>
                        <a:spcBef>
                          <a:spcPts val="190"/>
                        </a:spcBef>
                        <a:spcAft>
                          <a:spcPts val="800"/>
                        </a:spcAft>
                        <a:tabLst>
                          <a:tab pos="2076450" algn="l"/>
                        </a:tabLst>
                      </a:pP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O</a:t>
                      </a:r>
                      <a:r>
                        <a:rPr lang="en-US" sz="1000" b="0" spc="25" dirty="0">
                          <a:solidFill>
                            <a:schemeClr val="tx1"/>
                          </a:solidFill>
                          <a:effectLst/>
                          <a:latin typeface="Trade Gothic LT Std" panose="020B0503020502020204"/>
                          <a:ea typeface="Calibri" panose="020F0502020204030204" pitchFamily="34" charset="0"/>
                          <a:cs typeface="Times New Roman" panose="02020603050405020304" pitchFamily="18" charset="0"/>
                        </a:rPr>
                        <a:t>r</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thodo</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n</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tia</a:t>
                      </a:r>
                      <a:r>
                        <a:rPr lang="en-US" sz="1000" b="0" spc="-30"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Li</a:t>
                      </a:r>
                      <a:r>
                        <a:rPr lang="en-US" sz="1000" b="0" spc="-10" dirty="0">
                          <a:solidFill>
                            <a:schemeClr val="tx1"/>
                          </a:solidFill>
                          <a:effectLst/>
                          <a:latin typeface="Trade Gothic LT Std" panose="020B0503020502020204"/>
                          <a:ea typeface="Calibri" panose="020F0502020204030204" pitchFamily="34" charset="0"/>
                          <a:cs typeface="Times New Roman" panose="02020603050405020304" pitchFamily="18" charset="0"/>
                        </a:rPr>
                        <a:t>f</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etime</a:t>
                      </a:r>
                      <a:r>
                        <a:rPr lang="en-US" sz="1000" b="0" spc="40"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r>
                        <a:rPr lang="en-US" sz="1000" b="0" spc="5" dirty="0">
                          <a:solidFill>
                            <a:schemeClr val="tx1"/>
                          </a:solidFill>
                          <a:effectLst/>
                          <a:latin typeface="Trade Gothic LT Std" panose="020B0503020502020204"/>
                          <a:ea typeface="Calibri" panose="020F0502020204030204" pitchFamily="34" charset="0"/>
                          <a:cs typeface="Times New Roman" panose="02020603050405020304" pitchFamily="18" charset="0"/>
                        </a:rPr>
                        <a:t>M</a:t>
                      </a: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aximum</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marL="57150" marR="0" algn="ctr">
                        <a:lnSpc>
                          <a:spcPct val="107000"/>
                        </a:lnSpc>
                        <a:spcBef>
                          <a:spcPts val="215"/>
                        </a:spcBef>
                        <a:spcAft>
                          <a:spcPts val="80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57150" marR="0" algn="ctr">
                        <a:lnSpc>
                          <a:spcPct val="107000"/>
                        </a:lnSpc>
                        <a:spcBef>
                          <a:spcPts val="215"/>
                        </a:spcBef>
                        <a:spcAft>
                          <a:spcPts val="80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$2,500</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20124368"/>
                  </a:ext>
                </a:extLst>
              </a:tr>
            </a:tbl>
          </a:graphicData>
        </a:graphic>
      </p:graphicFrame>
      <p:sp>
        <p:nvSpPr>
          <p:cNvPr id="2" name="Title 1"/>
          <p:cNvSpPr>
            <a:spLocks noGrp="1"/>
          </p:cNvSpPr>
          <p:nvPr>
            <p:ph type="title"/>
          </p:nvPr>
        </p:nvSpPr>
        <p:spPr/>
        <p:txBody>
          <a:bodyPr anchor="t"/>
          <a:lstStyle/>
          <a:p>
            <a:r>
              <a:rPr lang="en-US" dirty="0">
                <a:solidFill>
                  <a:schemeClr val="tx2"/>
                </a:solidFill>
              </a:rPr>
              <a:t>Dental Plans</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26</a:t>
            </a:fld>
            <a:endParaRPr lang="en-US" dirty="0">
              <a:solidFill>
                <a:schemeClr val="tx1"/>
              </a:solidFill>
            </a:endParaRPr>
          </a:p>
        </p:txBody>
      </p:sp>
      <p:sp>
        <p:nvSpPr>
          <p:cNvPr id="8" name="Control 1"/>
          <p:cNvSpPr>
            <a:spLocks noChangeArrowheads="1" noChangeShapeType="1"/>
          </p:cNvSpPr>
          <p:nvPr/>
        </p:nvSpPr>
        <p:spPr bwMode="auto">
          <a:xfrm>
            <a:off x="7510463" y="2740025"/>
            <a:ext cx="6853237" cy="5027613"/>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5" name="Rectangle 1"/>
          <p:cNvSpPr>
            <a:spLocks noChangeArrowheads="1"/>
          </p:cNvSpPr>
          <p:nvPr/>
        </p:nvSpPr>
        <p:spPr bwMode="auto">
          <a:xfrm>
            <a:off x="850900" y="23383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804354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chemeClr val="tx2"/>
                </a:solidFill>
              </a:rPr>
              <a:t>Vision Plan</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27</a:t>
            </a:fld>
            <a:endParaRPr lang="en-US" dirty="0">
              <a:solidFill>
                <a:schemeClr val="tx1"/>
              </a:solidFill>
            </a:endParaRPr>
          </a:p>
        </p:txBody>
      </p:sp>
      <p:sp>
        <p:nvSpPr>
          <p:cNvPr id="6" name="Content Placeholder 2"/>
          <p:cNvSpPr txBox="1">
            <a:spLocks/>
          </p:cNvSpPr>
          <p:nvPr/>
        </p:nvSpPr>
        <p:spPr>
          <a:xfrm>
            <a:off x="5079803" y="1912484"/>
            <a:ext cx="6390302" cy="36862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6"/>
                </a:solidFill>
              </a:rPr>
              <a:t>MTS offers a vision plan through MetLife</a:t>
            </a:r>
          </a:p>
          <a:p>
            <a:r>
              <a:rPr lang="en-US" dirty="0">
                <a:solidFill>
                  <a:schemeClr val="accent6"/>
                </a:solidFill>
              </a:rPr>
              <a:t>The vision plan has in network and out of network benefits</a:t>
            </a:r>
          </a:p>
          <a:p>
            <a:r>
              <a:rPr lang="en-US" dirty="0">
                <a:solidFill>
                  <a:schemeClr val="accent6"/>
                </a:solidFill>
              </a:rPr>
              <a:t>Look for an in network MetLife vision provider at </a:t>
            </a:r>
            <a:r>
              <a:rPr lang="en-US" u="sng" dirty="0">
                <a:solidFill>
                  <a:schemeClr val="tx2"/>
                </a:solidFill>
              </a:rPr>
              <a:t>www.metlife.com/vision  </a:t>
            </a:r>
            <a:endParaRPr lang="en-US" dirty="0">
              <a:solidFill>
                <a:schemeClr val="tx2"/>
              </a:solidFill>
            </a:endParaRPr>
          </a:p>
          <a:p>
            <a:r>
              <a:rPr lang="en-US" dirty="0">
                <a:solidFill>
                  <a:schemeClr val="accent6"/>
                </a:solidFill>
              </a:rPr>
              <a:t>ID cards are not issued or needed, provider will confirm coverage directly with MetLife</a:t>
            </a:r>
          </a:p>
          <a:p>
            <a:r>
              <a:rPr lang="en-US" dirty="0">
                <a:solidFill>
                  <a:schemeClr val="accent6"/>
                </a:solidFill>
              </a:rPr>
              <a:t>Staying in network with a contracted provider will lower your out of pocket cost </a:t>
            </a:r>
          </a:p>
          <a:p>
            <a:endParaRPr lang="en-US" dirty="0">
              <a:solidFill>
                <a:schemeClr val="accent6"/>
              </a:solidFill>
            </a:endParaRPr>
          </a:p>
          <a:p>
            <a:endParaRPr lang="en-US" dirty="0">
              <a:solidFill>
                <a:srgbClr val="000000"/>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561" r="16445"/>
          <a:stretch/>
        </p:blipFill>
        <p:spPr>
          <a:xfrm>
            <a:off x="1173480" y="1912484"/>
            <a:ext cx="3124200" cy="3108960"/>
          </a:xfrm>
          <a:prstGeom prst="ellipse">
            <a:avLst/>
          </a:prstGeom>
        </p:spPr>
      </p:pic>
    </p:spTree>
    <p:custDataLst>
      <p:tags r:id="rId1"/>
    </p:custDataLst>
    <p:extLst>
      <p:ext uri="{BB962C8B-B14F-4D97-AF65-F5344CB8AC3E}">
        <p14:creationId xmlns:p14="http://schemas.microsoft.com/office/powerpoint/2010/main" val="3275410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3CAC43D-4817-47AE-A4DA-9C696A6616F6}"/>
              </a:ext>
            </a:extLst>
          </p:cNvPr>
          <p:cNvGraphicFramePr>
            <a:graphicFrameLocks noGrp="1"/>
          </p:cNvGraphicFramePr>
          <p:nvPr>
            <p:extLst>
              <p:ext uri="{D42A27DB-BD31-4B8C-83A1-F6EECF244321}">
                <p14:modId xmlns:p14="http://schemas.microsoft.com/office/powerpoint/2010/main" val="3727983574"/>
              </p:ext>
            </p:extLst>
          </p:nvPr>
        </p:nvGraphicFramePr>
        <p:xfrm>
          <a:off x="1461955" y="1087822"/>
          <a:ext cx="7927704" cy="5268529"/>
        </p:xfrm>
        <a:graphic>
          <a:graphicData uri="http://schemas.openxmlformats.org/drawingml/2006/table">
            <a:tbl>
              <a:tblPr firstRow="1" firstCol="1" bandRow="1" bandCol="1"/>
              <a:tblGrid>
                <a:gridCol w="1456494">
                  <a:extLst>
                    <a:ext uri="{9D8B030D-6E8A-4147-A177-3AD203B41FA5}">
                      <a16:colId xmlns:a16="http://schemas.microsoft.com/office/drawing/2014/main" val="4065398404"/>
                    </a:ext>
                  </a:extLst>
                </a:gridCol>
                <a:gridCol w="1456494">
                  <a:extLst>
                    <a:ext uri="{9D8B030D-6E8A-4147-A177-3AD203B41FA5}">
                      <a16:colId xmlns:a16="http://schemas.microsoft.com/office/drawing/2014/main" val="597447865"/>
                    </a:ext>
                  </a:extLst>
                </a:gridCol>
                <a:gridCol w="2654896">
                  <a:extLst>
                    <a:ext uri="{9D8B030D-6E8A-4147-A177-3AD203B41FA5}">
                      <a16:colId xmlns:a16="http://schemas.microsoft.com/office/drawing/2014/main" val="343464431"/>
                    </a:ext>
                  </a:extLst>
                </a:gridCol>
                <a:gridCol w="2359820">
                  <a:extLst>
                    <a:ext uri="{9D8B030D-6E8A-4147-A177-3AD203B41FA5}">
                      <a16:colId xmlns:a16="http://schemas.microsoft.com/office/drawing/2014/main" val="2188126780"/>
                    </a:ext>
                  </a:extLst>
                </a:gridCol>
              </a:tblGrid>
              <a:tr h="271184">
                <a:tc>
                  <a:txBody>
                    <a:bodyPr/>
                    <a:lstStyle/>
                    <a:p>
                      <a:pPr marL="0" marR="0" algn="ctr">
                        <a:lnSpc>
                          <a:spcPct val="107000"/>
                        </a:lnSpc>
                        <a:spcBef>
                          <a:spcPts val="200"/>
                        </a:spcBef>
                        <a:spcAft>
                          <a:spcPts val="0"/>
                        </a:spcAft>
                      </a:pPr>
                      <a:r>
                        <a:rPr lang="en-US" sz="1000" b="1">
                          <a:solidFill>
                            <a:srgbClr val="0000FF"/>
                          </a:solidFill>
                          <a:effectLst/>
                          <a:latin typeface="Trade Gothic LT Std" panose="020B0503020502020204"/>
                          <a:ea typeface="Calibri" panose="020F0502020204030204" pitchFamily="34" charset="0"/>
                          <a:cs typeface="Times New Roman" panose="02020603050405020304" pitchFamily="18" charset="0"/>
                        </a:rPr>
                        <a:t> </a:t>
                      </a:r>
                      <a:endParaRPr lang="en-US" sz="1000">
                        <a:effectLst/>
                        <a:latin typeface="Trade Gothic LT Std" panose="020B0503020502020204"/>
                        <a:ea typeface="Calibri" panose="020F0502020204030204" pitchFamily="34" charset="0"/>
                        <a:cs typeface="Times New Roman" panose="02020603050405020304" pitchFamily="18" charset="0"/>
                      </a:endParaRPr>
                    </a:p>
                  </a:txBody>
                  <a:tcPr marT="0">
                    <a:lnL>
                      <a:noFill/>
                    </a:lnL>
                    <a:lnR>
                      <a:noFill/>
                    </a:lnR>
                    <a:lnT>
                      <a:noFill/>
                    </a:lnT>
                    <a:lnB w="12700" cap="flat" cmpd="sng" algn="ctr">
                      <a:solidFill>
                        <a:srgbClr val="FFFFFF"/>
                      </a:solidFill>
                      <a:prstDash val="solid"/>
                      <a:round/>
                      <a:headEnd type="none" w="med" len="med"/>
                      <a:tailEnd type="none" w="med" len="med"/>
                    </a:lnB>
                    <a:solidFill>
                      <a:schemeClr val="tx2"/>
                    </a:solidFill>
                  </a:tcPr>
                </a:tc>
                <a:tc>
                  <a:txBody>
                    <a:bodyPr/>
                    <a:lstStyle/>
                    <a:p>
                      <a:pPr marL="0" marR="0" algn="ctr">
                        <a:lnSpc>
                          <a:spcPct val="107000"/>
                        </a:lnSpc>
                        <a:spcBef>
                          <a:spcPts val="200"/>
                        </a:spcBef>
                        <a:spcAft>
                          <a:spcPts val="0"/>
                        </a:spcAft>
                      </a:pPr>
                      <a:r>
                        <a:rPr lang="en-US" sz="1000" b="1">
                          <a:solidFill>
                            <a:srgbClr val="0000FF"/>
                          </a:solidFill>
                          <a:effectLst/>
                          <a:latin typeface="Trade Gothic LT Std" panose="020B0503020502020204"/>
                          <a:ea typeface="Calibri" panose="020F0502020204030204" pitchFamily="34" charset="0"/>
                          <a:cs typeface="Times New Roman" panose="02020603050405020304" pitchFamily="18" charset="0"/>
                        </a:rPr>
                        <a:t> </a:t>
                      </a:r>
                      <a:endParaRPr lang="en-US" sz="1000">
                        <a:effectLst/>
                        <a:latin typeface="Trade Gothic LT Std" panose="020B0503020502020204"/>
                        <a:ea typeface="Calibri" panose="020F0502020204030204" pitchFamily="34" charset="0"/>
                        <a:cs typeface="Times New Roman" panose="02020603050405020304" pitchFamily="18" charset="0"/>
                      </a:endParaRPr>
                    </a:p>
                  </a:txBody>
                  <a:tcPr marL="6350" marR="6350" marT="0" marB="0">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tx2"/>
                    </a:solidFill>
                  </a:tcPr>
                </a:tc>
                <a:tc gridSpan="2">
                  <a:txBody>
                    <a:bodyPr/>
                    <a:lstStyle/>
                    <a:p>
                      <a:pPr marL="0" marR="0" algn="ctr">
                        <a:lnSpc>
                          <a:spcPct val="107000"/>
                        </a:lnSpc>
                        <a:spcBef>
                          <a:spcPts val="200"/>
                        </a:spcBef>
                        <a:spcAft>
                          <a:spcPts val="0"/>
                        </a:spcAft>
                      </a:pPr>
                      <a:r>
                        <a:rPr lang="en-US" sz="1000" b="1" dirty="0">
                          <a:solidFill>
                            <a:srgbClr val="FFFFFF"/>
                          </a:solidFill>
                          <a:effectLst/>
                          <a:latin typeface="Trade Gothic LT Std" panose="020B0503020502020204"/>
                          <a:ea typeface="Calibri" panose="020F0502020204030204" pitchFamily="34" charset="0"/>
                          <a:cs typeface="Times New Roman" panose="02020603050405020304" pitchFamily="18" charset="0"/>
                        </a:rPr>
                        <a:t>Vision PPO Plan</a:t>
                      </a:r>
                      <a:endParaRPr lang="en-US" sz="1000" dirty="0">
                        <a:effectLst/>
                        <a:latin typeface="Trade Gothic LT Std" panose="020B0503020502020204"/>
                        <a:ea typeface="Calibri" panose="020F0502020204030204" pitchFamily="34" charset="0"/>
                        <a:cs typeface="Times New Roman" panose="02020603050405020304" pitchFamily="18" charset="0"/>
                      </a:endParaRPr>
                    </a:p>
                  </a:txBody>
                  <a:tcPr marT="0" anchor="b">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2992533430"/>
                  </a:ext>
                </a:extLst>
              </a:tr>
              <a:tr h="533141">
                <a:tc>
                  <a:txBody>
                    <a:bodyPr/>
                    <a:lstStyle/>
                    <a:p>
                      <a:pPr marL="0" marR="0" algn="ctr">
                        <a:lnSpc>
                          <a:spcPct val="107000"/>
                        </a:lnSpc>
                        <a:spcBef>
                          <a:spcPts val="200"/>
                        </a:spcBef>
                        <a:spcAft>
                          <a:spcPts val="0"/>
                        </a:spcAft>
                      </a:pPr>
                      <a:r>
                        <a:rPr lang="en-US" sz="1000" b="1" dirty="0">
                          <a:solidFill>
                            <a:srgbClr val="FFFFFF"/>
                          </a:solidFill>
                          <a:effectLst/>
                          <a:latin typeface="Trade Gothic LT Std" panose="020B0503020502020204"/>
                          <a:ea typeface="Calibri" panose="020F0502020204030204" pitchFamily="34" charset="0"/>
                          <a:cs typeface="Times New Roman" panose="02020603050405020304" pitchFamily="18" charset="0"/>
                        </a:rPr>
                        <a:t>Plan Features</a:t>
                      </a:r>
                      <a:endParaRPr lang="en-US" sz="1000" dirty="0">
                        <a:effectLst/>
                        <a:latin typeface="Trade Gothic LT Std" panose="020B0503020502020204"/>
                        <a:ea typeface="Calibri" panose="020F0502020204030204" pitchFamily="34" charset="0"/>
                        <a:cs typeface="Times New Roman" panose="02020603050405020304" pitchFamily="18" charset="0"/>
                      </a:endParaRPr>
                    </a:p>
                  </a:txBody>
                  <a:tcPr anchor="b">
                    <a:lnL>
                      <a:noFill/>
                    </a:lnL>
                    <a:lnR>
                      <a:noFill/>
                    </a:lnR>
                    <a:lnT w="12700" cap="flat" cmpd="sng" algn="ctr">
                      <a:solidFill>
                        <a:srgbClr val="FFFFFF"/>
                      </a:solidFill>
                      <a:prstDash val="solid"/>
                      <a:round/>
                      <a:headEnd type="none" w="med" len="med"/>
                      <a:tailEnd type="none" w="med" len="med"/>
                    </a:lnT>
                    <a:lnB>
                      <a:noFill/>
                    </a:lnB>
                    <a:solidFill>
                      <a:schemeClr val="tx1"/>
                    </a:solidFill>
                  </a:tcPr>
                </a:tc>
                <a:tc>
                  <a:txBody>
                    <a:bodyPr/>
                    <a:lstStyle/>
                    <a:p>
                      <a:pPr marL="0" marR="0" algn="ctr">
                        <a:lnSpc>
                          <a:spcPct val="107000"/>
                        </a:lnSpc>
                        <a:spcBef>
                          <a:spcPts val="200"/>
                        </a:spcBef>
                        <a:spcAft>
                          <a:spcPts val="0"/>
                        </a:spcAft>
                      </a:pPr>
                      <a:r>
                        <a:rPr lang="en-US" sz="1000" b="0" dirty="0">
                          <a:solidFill>
                            <a:srgbClr val="FFFFFF"/>
                          </a:solidFill>
                          <a:effectLst/>
                          <a:latin typeface="Trade Gothic LT Std" panose="020B0503020502020204"/>
                          <a:ea typeface="Calibri" panose="020F0502020204030204" pitchFamily="34" charset="0"/>
                          <a:cs typeface="Times New Roman" panose="02020603050405020304" pitchFamily="18" charset="0"/>
                        </a:rPr>
                        <a:t> </a:t>
                      </a:r>
                      <a:endParaRPr lang="en-US" sz="1000" dirty="0">
                        <a:effectLst/>
                        <a:latin typeface="Trade Gothic LT Std" panose="020B0503020502020204"/>
                        <a:ea typeface="Calibri" panose="020F0502020204030204" pitchFamily="34" charset="0"/>
                        <a:cs typeface="Times New Roman" panose="02020603050405020304" pitchFamily="18" charset="0"/>
                      </a:endParaRPr>
                    </a:p>
                  </a:txBody>
                  <a:tcPr marL="6350" marR="6350"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tx1"/>
                    </a:solidFill>
                  </a:tcPr>
                </a:tc>
                <a:tc>
                  <a:txBody>
                    <a:bodyPr/>
                    <a:lstStyle/>
                    <a:p>
                      <a:pPr marL="0" marR="0" algn="ctr">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In-Network</a:t>
                      </a:r>
                      <a:b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Member Allowance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tx1"/>
                    </a:solidFill>
                  </a:tcPr>
                </a:tc>
                <a:tc>
                  <a:txBody>
                    <a:bodyPr/>
                    <a:lstStyle/>
                    <a:p>
                      <a:pPr marL="0" marR="0" algn="ctr">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Out-Of-Network</a:t>
                      </a:r>
                      <a:b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Member Reimbursement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chemeClr val="tx1"/>
                    </a:solidFill>
                  </a:tcPr>
                </a:tc>
                <a:extLst>
                  <a:ext uri="{0D108BD9-81ED-4DB2-BD59-A6C34878D82A}">
                    <a16:rowId xmlns:a16="http://schemas.microsoft.com/office/drawing/2014/main" val="376939304"/>
                  </a:ext>
                </a:extLst>
              </a:tr>
              <a:tr h="271184">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Exam Schedule</a:t>
                      </a:r>
                    </a:p>
                  </a:txBody>
                  <a:tcPr marB="0">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tc hMerge="1">
                  <a:txBody>
                    <a:bodyPr/>
                    <a:lstStyle/>
                    <a:p>
                      <a:endParaRPr lang="en-US"/>
                    </a:p>
                  </a:txBody>
                  <a:tcPr/>
                </a:tc>
                <a:tc gridSpan="2">
                  <a:txBody>
                    <a:bodyPr/>
                    <a:lstStyle/>
                    <a:p>
                      <a:pPr marL="0" marR="0" algn="ctr">
                        <a:lnSpc>
                          <a:spcPct val="107000"/>
                        </a:lnSpc>
                        <a:spcBef>
                          <a:spcPts val="200"/>
                        </a:spcBef>
                        <a:spcAft>
                          <a:spcPts val="0"/>
                        </a:spcAft>
                      </a:pPr>
                      <a:r>
                        <a:rPr lang="en-US" sz="1000" b="1" dirty="0">
                          <a:solidFill>
                            <a:srgbClr val="000000"/>
                          </a:solidFill>
                          <a:effectLst/>
                          <a:latin typeface="Trade Gothic LT Std" panose="020B0503020502020204"/>
                          <a:ea typeface="Calibri" panose="020F0502020204030204" pitchFamily="34" charset="0"/>
                          <a:cs typeface="Times New Roman" panose="02020603050405020304" pitchFamily="18" charset="0"/>
                        </a:rPr>
                        <a:t>Once Every 12 months</a:t>
                      </a:r>
                      <a:endPar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endParaRPr>
                    </a:p>
                  </a:txBody>
                  <a:tcPr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3423986742"/>
                  </a:ext>
                </a:extLst>
              </a:tr>
              <a:tr h="299892">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Exam</a:t>
                      </a:r>
                    </a:p>
                  </a:txBody>
                  <a:tcPr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No copay</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Up to $45</a:t>
                      </a:r>
                    </a:p>
                  </a:txBody>
                  <a:tcPr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145318"/>
                  </a:ext>
                </a:extLst>
              </a:tr>
              <a:tr h="332701">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Standard Lens Schedule</a:t>
                      </a:r>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75000"/>
                      </a:schemeClr>
                    </a:solidFill>
                  </a:tcPr>
                </a:tc>
                <a:tc hMerge="1">
                  <a:txBody>
                    <a:bodyPr/>
                    <a:lstStyle/>
                    <a:p>
                      <a:endParaRPr lang="en-US"/>
                    </a:p>
                  </a:txBody>
                  <a:tcPr/>
                </a:tc>
                <a:tc gridSpan="2">
                  <a:txBody>
                    <a:bodyPr/>
                    <a:lstStyle/>
                    <a:p>
                      <a:pPr marL="0" marR="0" algn="ctr">
                        <a:lnSpc>
                          <a:spcPct val="107000"/>
                        </a:lnSpc>
                        <a:spcBef>
                          <a:spcPts val="200"/>
                        </a:spcBef>
                        <a:spcAft>
                          <a:spcPts val="0"/>
                        </a:spcAft>
                      </a:pPr>
                      <a:r>
                        <a:rPr lang="en-US" sz="1000" b="1" dirty="0">
                          <a:solidFill>
                            <a:srgbClr val="000000"/>
                          </a:solidFill>
                          <a:effectLst/>
                          <a:latin typeface="Trade Gothic LT Std" panose="020B0503020502020204"/>
                          <a:ea typeface="Calibri" panose="020F0502020204030204" pitchFamily="34" charset="0"/>
                          <a:cs typeface="Times New Roman" panose="02020603050405020304" pitchFamily="18" charset="0"/>
                        </a:rPr>
                        <a:t>Once Every 24 months</a:t>
                      </a:r>
                      <a:endPar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803553493"/>
                  </a:ext>
                </a:extLst>
              </a:tr>
              <a:tr h="332701">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 Single Vision</a:t>
                      </a:r>
                    </a:p>
                  </a:txBody>
                  <a:tcPr>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tc hMerge="1">
                  <a:txBody>
                    <a:bodyPr/>
                    <a:lstStyle/>
                    <a:p>
                      <a:endParaRPr lang="en-US"/>
                    </a:p>
                  </a:txBody>
                  <a:tcPr/>
                </a:tc>
                <a:tc>
                  <a:txBody>
                    <a:bodyPr/>
                    <a:lstStyle/>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No copay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Up to $30</a:t>
                      </a:r>
                    </a:p>
                  </a:txBody>
                  <a:tcP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01833330"/>
                  </a:ext>
                </a:extLst>
              </a:tr>
              <a:tr h="332701">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 Bifocal </a:t>
                      </a:r>
                    </a:p>
                  </a:txBody>
                  <a:tcPr>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tc hMerge="1">
                  <a:txBody>
                    <a:bodyPr/>
                    <a:lstStyle/>
                    <a:p>
                      <a:endParaRPr lang="en-US"/>
                    </a:p>
                  </a:txBody>
                  <a:tcPr/>
                </a:tc>
                <a:tc>
                  <a:txBody>
                    <a:bodyPr/>
                    <a:lstStyle/>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No copay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Up to $50</a:t>
                      </a:r>
                    </a:p>
                  </a:txBody>
                  <a:tcP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70121083"/>
                  </a:ext>
                </a:extLst>
              </a:tr>
              <a:tr h="332701">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 Trifocal </a:t>
                      </a:r>
                    </a:p>
                  </a:txBody>
                  <a:tcPr>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tc hMerge="1">
                  <a:txBody>
                    <a:bodyPr/>
                    <a:lstStyle/>
                    <a:p>
                      <a:endParaRPr lang="en-US"/>
                    </a:p>
                  </a:txBody>
                  <a:tcPr/>
                </a:tc>
                <a:tc>
                  <a:txBody>
                    <a:bodyPr/>
                    <a:lstStyle/>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No copay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Up to $65</a:t>
                      </a:r>
                    </a:p>
                  </a:txBody>
                  <a:tcP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430698"/>
                  </a:ext>
                </a:extLst>
              </a:tr>
              <a:tr h="332701">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 Lenticular</a:t>
                      </a:r>
                    </a:p>
                  </a:txBody>
                  <a:tcP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No copay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Up to $100</a:t>
                      </a:r>
                    </a:p>
                  </a:txBody>
                  <a:tcP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52281"/>
                  </a:ext>
                </a:extLst>
              </a:tr>
              <a:tr h="271184">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Frame Schedule</a:t>
                      </a:r>
                    </a:p>
                  </a:txBody>
                  <a:tcPr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75000"/>
                      </a:schemeClr>
                    </a:solidFill>
                  </a:tcPr>
                </a:tc>
                <a:tc hMerge="1">
                  <a:txBody>
                    <a:bodyPr/>
                    <a:lstStyle/>
                    <a:p>
                      <a:endParaRPr lang="en-US"/>
                    </a:p>
                  </a:txBody>
                  <a:tcPr/>
                </a:tc>
                <a:tc gridSpan="2">
                  <a:txBody>
                    <a:bodyPr/>
                    <a:lstStyle/>
                    <a:p>
                      <a:pPr marL="0" marR="0" algn="ctr">
                        <a:lnSpc>
                          <a:spcPct val="107000"/>
                        </a:lnSpc>
                        <a:spcBef>
                          <a:spcPts val="200"/>
                        </a:spcBef>
                        <a:spcAft>
                          <a:spcPts val="0"/>
                        </a:spcAft>
                      </a:pPr>
                      <a:r>
                        <a:rPr lang="en-US" sz="1000" b="1" dirty="0">
                          <a:solidFill>
                            <a:srgbClr val="000000"/>
                          </a:solidFill>
                          <a:effectLst/>
                          <a:latin typeface="Trade Gothic LT Std" panose="020B0503020502020204"/>
                          <a:ea typeface="Calibri" panose="020F0502020204030204" pitchFamily="34" charset="0"/>
                          <a:cs typeface="Times New Roman" panose="02020603050405020304" pitchFamily="18" charset="0"/>
                        </a:rPr>
                        <a:t>Once Every 24 months</a:t>
                      </a:r>
                      <a:endPar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endParaRPr>
                    </a:p>
                  </a:txBody>
                  <a:tcPr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3657180260"/>
                  </a:ext>
                </a:extLst>
              </a:tr>
              <a:tr h="970419">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Frame</a:t>
                      </a:r>
                    </a:p>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p>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 </a:t>
                      </a:r>
                    </a:p>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Frame at Costco, Walmart &amp; Sam’s Club</a:t>
                      </a:r>
                    </a:p>
                  </a:txBody>
                  <a:tcPr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Up to $200; then 20% off any remaining balance</a:t>
                      </a:r>
                    </a:p>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 </a:t>
                      </a:r>
                    </a:p>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Up to $110 allowance</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 </a:t>
                      </a:r>
                    </a:p>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Up to $70</a:t>
                      </a:r>
                    </a:p>
                  </a:txBody>
                  <a:tcPr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0017111"/>
                  </a:ext>
                </a:extLst>
              </a:tr>
              <a:tr h="524768">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Contacts Lens Schedule</a:t>
                      </a:r>
                    </a:p>
                    <a:p>
                      <a:pPr marL="0" marR="0">
                        <a:lnSpc>
                          <a:spcPct val="107000"/>
                        </a:lnSpc>
                        <a:spcBef>
                          <a:spcPts val="200"/>
                        </a:spcBef>
                        <a:spcAft>
                          <a:spcPts val="0"/>
                        </a:spcAft>
                      </a:pPr>
                      <a:r>
                        <a:rPr lang="en-US" sz="1000" b="0" i="1" dirty="0">
                          <a:solidFill>
                            <a:schemeClr val="tx1"/>
                          </a:solidFill>
                          <a:effectLst/>
                          <a:latin typeface="Trade Gothic LT Std" panose="020B0503020502020204"/>
                          <a:ea typeface="Calibri" panose="020F0502020204030204" pitchFamily="34" charset="0"/>
                          <a:cs typeface="Times New Roman" panose="02020603050405020304" pitchFamily="18" charset="0"/>
                        </a:rPr>
                        <a:t>(In lieu of eyeglasses) </a:t>
                      </a:r>
                      <a:endPar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endParaRPr>
                    </a:p>
                  </a:txBody>
                  <a:tcPr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75000"/>
                      </a:schemeClr>
                    </a:solidFill>
                  </a:tcPr>
                </a:tc>
                <a:tc hMerge="1">
                  <a:txBody>
                    <a:bodyPr/>
                    <a:lstStyle/>
                    <a:p>
                      <a:endParaRPr lang="en-US"/>
                    </a:p>
                  </a:txBody>
                  <a:tcPr/>
                </a:tc>
                <a:tc gridSpan="2">
                  <a:txBody>
                    <a:bodyPr/>
                    <a:lstStyle/>
                    <a:p>
                      <a:pPr marL="0" marR="0" algn="ctr">
                        <a:lnSpc>
                          <a:spcPct val="107000"/>
                        </a:lnSpc>
                        <a:spcBef>
                          <a:spcPts val="200"/>
                        </a:spcBef>
                        <a:spcAft>
                          <a:spcPts val="0"/>
                        </a:spcAft>
                      </a:pPr>
                      <a:r>
                        <a:rPr lang="en-US" sz="1000" b="1" dirty="0">
                          <a:solidFill>
                            <a:srgbClr val="000000"/>
                          </a:solidFill>
                          <a:effectLst/>
                          <a:latin typeface="Trade Gothic LT Std" panose="020B0503020502020204"/>
                          <a:ea typeface="Calibri" panose="020F0502020204030204" pitchFamily="34" charset="0"/>
                          <a:cs typeface="Times New Roman" panose="02020603050405020304" pitchFamily="18" charset="0"/>
                        </a:rPr>
                        <a:t>Once Every 24 months</a:t>
                      </a:r>
                      <a:endPar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endParaRPr>
                    </a:p>
                  </a:txBody>
                  <a:tcPr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817780807"/>
                  </a:ext>
                </a:extLst>
              </a:tr>
              <a:tr h="463252">
                <a:tc gridSpan="2">
                  <a:txBody>
                    <a:bodyPr/>
                    <a:lstStyle/>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Necessary </a:t>
                      </a:r>
                    </a:p>
                    <a:p>
                      <a:pPr marL="0" marR="0">
                        <a:lnSpc>
                          <a:spcPct val="107000"/>
                        </a:lnSpc>
                        <a:spcBef>
                          <a:spcPts val="200"/>
                        </a:spcBef>
                        <a:spcAft>
                          <a:spcPts val="0"/>
                        </a:spcAft>
                      </a:pPr>
                      <a:r>
                        <a:rPr lang="en-US" sz="1000" b="0" dirty="0">
                          <a:solidFill>
                            <a:schemeClr val="tx1"/>
                          </a:solidFill>
                          <a:effectLst/>
                          <a:latin typeface="Trade Gothic LT Std" panose="020B0503020502020204"/>
                          <a:ea typeface="Calibri" panose="020F0502020204030204" pitchFamily="34" charset="0"/>
                          <a:cs typeface="Times New Roman" panose="02020603050405020304" pitchFamily="18" charset="0"/>
                        </a:rPr>
                        <a:t>Elective</a:t>
                      </a:r>
                    </a:p>
                  </a:txBody>
                  <a:tcPr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No copay</a:t>
                      </a:r>
                    </a:p>
                    <a:p>
                      <a:pPr marL="0" marR="0" algn="ctr">
                        <a:lnSpc>
                          <a:spcPct val="107000"/>
                        </a:lnSpc>
                        <a:spcBef>
                          <a:spcPts val="200"/>
                        </a:spcBef>
                        <a:spcAft>
                          <a:spcPts val="0"/>
                        </a:spcAft>
                      </a:pPr>
                      <a:r>
                        <a:rPr lang="en-US" sz="1000">
                          <a:solidFill>
                            <a:srgbClr val="000000"/>
                          </a:solidFill>
                          <a:effectLst/>
                          <a:latin typeface="Trade Gothic LT Std" panose="020B0503020502020204"/>
                          <a:ea typeface="Calibri" panose="020F0502020204030204" pitchFamily="34" charset="0"/>
                          <a:cs typeface="Times New Roman" panose="02020603050405020304" pitchFamily="18" charset="0"/>
                        </a:rPr>
                        <a:t>Up to $200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Up to $210</a:t>
                      </a:r>
                    </a:p>
                    <a:p>
                      <a:pPr marL="0" marR="0" algn="ctr">
                        <a:lnSpc>
                          <a:spcPct val="107000"/>
                        </a:lnSpc>
                        <a:spcBef>
                          <a:spcPts val="200"/>
                        </a:spcBef>
                        <a:spcAft>
                          <a:spcPts val="0"/>
                        </a:spcAft>
                      </a:pPr>
                      <a:r>
                        <a:rPr lang="en-US" sz="1000" dirty="0">
                          <a:solidFill>
                            <a:srgbClr val="000000"/>
                          </a:solidFill>
                          <a:effectLst/>
                          <a:latin typeface="Trade Gothic LT Std" panose="020B0503020502020204"/>
                          <a:ea typeface="Calibri" panose="020F0502020204030204" pitchFamily="34" charset="0"/>
                          <a:cs typeface="Times New Roman" panose="02020603050405020304" pitchFamily="18" charset="0"/>
                        </a:rPr>
                        <a:t>Up to $105</a:t>
                      </a:r>
                    </a:p>
                  </a:txBody>
                  <a:tcPr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7905794"/>
                  </a:ext>
                </a:extLst>
              </a:tr>
            </a:tbl>
          </a:graphicData>
        </a:graphic>
      </p:graphicFrame>
      <p:sp>
        <p:nvSpPr>
          <p:cNvPr id="2" name="Title 1"/>
          <p:cNvSpPr>
            <a:spLocks noGrp="1"/>
          </p:cNvSpPr>
          <p:nvPr>
            <p:ph type="title"/>
          </p:nvPr>
        </p:nvSpPr>
        <p:spPr>
          <a:xfrm>
            <a:off x="838200" y="365126"/>
            <a:ext cx="10515600" cy="722696"/>
          </a:xfrm>
        </p:spPr>
        <p:txBody>
          <a:bodyPr anchor="t">
            <a:normAutofit/>
          </a:bodyPr>
          <a:lstStyle/>
          <a:p>
            <a:r>
              <a:rPr lang="en-US" dirty="0">
                <a:solidFill>
                  <a:schemeClr val="tx2"/>
                </a:solidFill>
              </a:rPr>
              <a:t>Vision Plan</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28</a:t>
            </a:fld>
            <a:endParaRPr lang="en-US" dirty="0">
              <a:solidFill>
                <a:schemeClr val="tx1"/>
              </a:solidFill>
            </a:endParaRPr>
          </a:p>
        </p:txBody>
      </p:sp>
      <p:sp>
        <p:nvSpPr>
          <p:cNvPr id="6" name="Control 1"/>
          <p:cNvSpPr>
            <a:spLocks noChangeArrowheads="1" noChangeShapeType="1"/>
          </p:cNvSpPr>
          <p:nvPr/>
        </p:nvSpPr>
        <p:spPr bwMode="auto">
          <a:xfrm>
            <a:off x="3005138" y="2717800"/>
            <a:ext cx="7197725" cy="4537075"/>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4184952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3741612"/>
            <a:ext cx="10515600" cy="2852737"/>
          </a:xfrm>
          <a:effectLst/>
        </p:spPr>
        <p:txBody>
          <a:bodyPr/>
          <a:lstStyle/>
          <a:p>
            <a:pPr algn="l"/>
            <a:r>
              <a:rPr lang="en-US" dirty="0">
                <a:solidFill>
                  <a:schemeClr val="bg1"/>
                </a:solidFill>
              </a:rPr>
              <a:t>Life and AD&amp;D Plans</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29</a:t>
            </a:fld>
            <a:endParaRPr lang="en-US" dirty="0">
              <a:solidFill>
                <a:schemeClr val="tx1"/>
              </a:solidFill>
            </a:endParaRPr>
          </a:p>
        </p:txBody>
      </p:sp>
    </p:spTree>
    <p:custDataLst>
      <p:tags r:id="rId1"/>
    </p:custDataLst>
    <p:extLst>
      <p:ext uri="{BB962C8B-B14F-4D97-AF65-F5344CB8AC3E}">
        <p14:creationId xmlns:p14="http://schemas.microsoft.com/office/powerpoint/2010/main" val="13853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Changing your benefits</a:t>
            </a:r>
          </a:p>
        </p:txBody>
      </p:sp>
      <p:sp>
        <p:nvSpPr>
          <p:cNvPr id="3" name="Text Placeholder 2"/>
          <p:cNvSpPr>
            <a:spLocks noGrp="1"/>
          </p:cNvSpPr>
          <p:nvPr>
            <p:ph type="body" idx="1"/>
          </p:nvPr>
        </p:nvSpPr>
        <p:spPr>
          <a:xfrm>
            <a:off x="3809240" y="1641696"/>
            <a:ext cx="3522351" cy="823912"/>
          </a:xfrm>
        </p:spPr>
        <p:txBody>
          <a:bodyPr/>
          <a:lstStyle/>
          <a:p>
            <a:r>
              <a:rPr lang="en-US" sz="3200" dirty="0">
                <a:solidFill>
                  <a:schemeClr val="tx1"/>
                </a:solidFill>
              </a:rPr>
              <a:t>At Open Enrollment</a:t>
            </a:r>
          </a:p>
        </p:txBody>
      </p:sp>
      <p:sp>
        <p:nvSpPr>
          <p:cNvPr id="4" name="Content Placeholder 3"/>
          <p:cNvSpPr>
            <a:spLocks noGrp="1"/>
          </p:cNvSpPr>
          <p:nvPr>
            <p:ph sz="half" idx="2"/>
          </p:nvPr>
        </p:nvSpPr>
        <p:spPr>
          <a:xfrm>
            <a:off x="3809241" y="2465608"/>
            <a:ext cx="3522350" cy="3684588"/>
          </a:xfrm>
        </p:spPr>
        <p:txBody>
          <a:bodyPr/>
          <a:lstStyle/>
          <a:p>
            <a:r>
              <a:rPr lang="en-US" sz="2400" dirty="0">
                <a:solidFill>
                  <a:srgbClr val="000000"/>
                </a:solidFill>
              </a:rPr>
              <a:t>Change medical plans</a:t>
            </a:r>
          </a:p>
          <a:p>
            <a:r>
              <a:rPr lang="en-US" sz="2400" dirty="0">
                <a:solidFill>
                  <a:srgbClr val="000000"/>
                </a:solidFill>
              </a:rPr>
              <a:t>Enroll in a new plan</a:t>
            </a:r>
          </a:p>
          <a:p>
            <a:r>
              <a:rPr lang="en-US" sz="2400" dirty="0">
                <a:solidFill>
                  <a:srgbClr val="000000"/>
                </a:solidFill>
              </a:rPr>
              <a:t>Add or drop dependent coverage</a:t>
            </a:r>
          </a:p>
          <a:p>
            <a:r>
              <a:rPr lang="en-US" sz="2400" dirty="0">
                <a:solidFill>
                  <a:srgbClr val="000000"/>
                </a:solidFill>
              </a:rPr>
              <a:t>Enroll in the FSA</a:t>
            </a:r>
          </a:p>
          <a:p>
            <a:pPr marL="0" indent="0">
              <a:buNone/>
            </a:pPr>
            <a:endParaRPr lang="en-US" sz="2400" dirty="0"/>
          </a:p>
        </p:txBody>
      </p:sp>
      <p:sp>
        <p:nvSpPr>
          <p:cNvPr id="5" name="Text Placeholder 4"/>
          <p:cNvSpPr>
            <a:spLocks noGrp="1"/>
          </p:cNvSpPr>
          <p:nvPr>
            <p:ph type="body" sz="quarter" idx="3"/>
          </p:nvPr>
        </p:nvSpPr>
        <p:spPr>
          <a:xfrm>
            <a:off x="7477751" y="1641696"/>
            <a:ext cx="4171012" cy="823912"/>
          </a:xfrm>
        </p:spPr>
        <p:txBody>
          <a:bodyPr>
            <a:normAutofit fontScale="92500"/>
          </a:bodyPr>
          <a:lstStyle/>
          <a:p>
            <a:r>
              <a:rPr lang="en-US" sz="3200" dirty="0">
                <a:solidFill>
                  <a:schemeClr val="tx1"/>
                </a:solidFill>
              </a:rPr>
              <a:t>At other times of the year</a:t>
            </a:r>
          </a:p>
        </p:txBody>
      </p:sp>
      <p:sp>
        <p:nvSpPr>
          <p:cNvPr id="6" name="Content Placeholder 5"/>
          <p:cNvSpPr>
            <a:spLocks noGrp="1"/>
          </p:cNvSpPr>
          <p:nvPr>
            <p:ph sz="quarter" idx="4"/>
          </p:nvPr>
        </p:nvSpPr>
        <p:spPr>
          <a:xfrm>
            <a:off x="7477751" y="2465608"/>
            <a:ext cx="4410856" cy="3684588"/>
          </a:xfrm>
        </p:spPr>
        <p:txBody>
          <a:bodyPr>
            <a:normAutofit/>
          </a:bodyPr>
          <a:lstStyle/>
          <a:p>
            <a:pPr>
              <a:spcAft>
                <a:spcPts val="600"/>
              </a:spcAft>
            </a:pPr>
            <a:r>
              <a:rPr lang="en-US" sz="2400" dirty="0">
                <a:solidFill>
                  <a:srgbClr val="000000"/>
                </a:solidFill>
              </a:rPr>
              <a:t>Changes are allowed within 30 days of a qualifying life event, such as:</a:t>
            </a:r>
          </a:p>
          <a:p>
            <a:pPr lvl="1"/>
            <a:r>
              <a:rPr lang="en-US" dirty="0">
                <a:solidFill>
                  <a:srgbClr val="000000"/>
                </a:solidFill>
              </a:rPr>
              <a:t>Change in marital status</a:t>
            </a:r>
          </a:p>
          <a:p>
            <a:pPr lvl="1"/>
            <a:r>
              <a:rPr lang="en-US" dirty="0">
                <a:solidFill>
                  <a:srgbClr val="000000"/>
                </a:solidFill>
              </a:rPr>
              <a:t>Newborn or adopted child</a:t>
            </a:r>
          </a:p>
          <a:p>
            <a:pPr lvl="1"/>
            <a:r>
              <a:rPr lang="en-US" dirty="0">
                <a:solidFill>
                  <a:srgbClr val="000000"/>
                </a:solidFill>
              </a:rPr>
              <a:t>Losing or gaining other health coverage</a:t>
            </a:r>
          </a:p>
        </p:txBody>
      </p:sp>
      <p:sp>
        <p:nvSpPr>
          <p:cNvPr id="7" name="Slide Number Placeholder 6"/>
          <p:cNvSpPr>
            <a:spLocks noGrp="1"/>
          </p:cNvSpPr>
          <p:nvPr>
            <p:ph type="sldNum" sz="quarter" idx="12"/>
          </p:nvPr>
        </p:nvSpPr>
        <p:spPr/>
        <p:txBody>
          <a:bodyPr/>
          <a:lstStyle/>
          <a:p>
            <a:fld id="{9F630B48-C198-4274-AD77-2E4A0912229A}" type="slidenum">
              <a:rPr lang="en-US" b="0" smtClean="0">
                <a:solidFill>
                  <a:schemeClr val="tx1"/>
                </a:solidFill>
              </a:rPr>
              <a:pPr/>
              <a:t>3</a:t>
            </a:fld>
            <a:endParaRPr lang="en-US" b="0" dirty="0">
              <a:solidFill>
                <a:schemeClr val="tx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l="22044" r="22044"/>
          <a:stretch/>
        </p:blipFill>
        <p:spPr>
          <a:xfrm>
            <a:off x="454205" y="1896637"/>
            <a:ext cx="3115191" cy="3108960"/>
          </a:xfrm>
          <a:prstGeom prst="ellipse">
            <a:avLst/>
          </a:prstGeom>
        </p:spPr>
      </p:pic>
    </p:spTree>
    <p:custDataLst>
      <p:tags r:id="rId1"/>
    </p:custDataLst>
    <p:extLst>
      <p:ext uri="{BB962C8B-B14F-4D97-AF65-F5344CB8AC3E}">
        <p14:creationId xmlns:p14="http://schemas.microsoft.com/office/powerpoint/2010/main" val="2423237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269" r="8447"/>
          <a:stretch/>
        </p:blipFill>
        <p:spPr>
          <a:xfrm>
            <a:off x="622769" y="1690688"/>
            <a:ext cx="3124200" cy="3108960"/>
          </a:xfrm>
          <a:prstGeom prst="ellipse">
            <a:avLst/>
          </a:prstGeom>
        </p:spPr>
      </p:pic>
      <p:sp>
        <p:nvSpPr>
          <p:cNvPr id="2" name="Title 1"/>
          <p:cNvSpPr>
            <a:spLocks noGrp="1"/>
          </p:cNvSpPr>
          <p:nvPr>
            <p:ph type="title"/>
          </p:nvPr>
        </p:nvSpPr>
        <p:spPr/>
        <p:txBody>
          <a:bodyPr/>
          <a:lstStyle/>
          <a:p>
            <a:r>
              <a:rPr lang="en-US" dirty="0">
                <a:solidFill>
                  <a:schemeClr val="tx2"/>
                </a:solidFill>
              </a:rPr>
              <a:t>Lincoln Life and AD&amp;D Insurance</a:t>
            </a:r>
          </a:p>
        </p:txBody>
      </p:sp>
      <p:sp>
        <p:nvSpPr>
          <p:cNvPr id="13" name="Freeform 12"/>
          <p:cNvSpPr/>
          <p:nvPr/>
        </p:nvSpPr>
        <p:spPr>
          <a:xfrm>
            <a:off x="3252859" y="2505075"/>
            <a:ext cx="3675888" cy="3676652"/>
          </a:xfrm>
          <a:custGeom>
            <a:avLst/>
            <a:gdLst>
              <a:gd name="connsiteX0" fmla="*/ 0 w 3134454"/>
              <a:gd name="connsiteY0" fmla="*/ 1838326 h 3676652"/>
              <a:gd name="connsiteX1" fmla="*/ 1567227 w 3134454"/>
              <a:gd name="connsiteY1" fmla="*/ 0 h 3676652"/>
              <a:gd name="connsiteX2" fmla="*/ 3134454 w 3134454"/>
              <a:gd name="connsiteY2" fmla="*/ 1838326 h 3676652"/>
              <a:gd name="connsiteX3" fmla="*/ 1567227 w 3134454"/>
              <a:gd name="connsiteY3" fmla="*/ 3676652 h 3676652"/>
              <a:gd name="connsiteX4" fmla="*/ 0 w 3134454"/>
              <a:gd name="connsiteY4" fmla="*/ 1838326 h 3676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454" h="3676652">
                <a:moveTo>
                  <a:pt x="0" y="1838326"/>
                </a:moveTo>
                <a:cubicBezTo>
                  <a:pt x="0" y="823047"/>
                  <a:pt x="701671" y="0"/>
                  <a:pt x="1567227" y="0"/>
                </a:cubicBezTo>
                <a:cubicBezTo>
                  <a:pt x="2432783" y="0"/>
                  <a:pt x="3134454" y="823047"/>
                  <a:pt x="3134454" y="1838326"/>
                </a:cubicBezTo>
                <a:cubicBezTo>
                  <a:pt x="3134454" y="2853605"/>
                  <a:pt x="2432783" y="3676652"/>
                  <a:pt x="1567227" y="3676652"/>
                </a:cubicBezTo>
                <a:cubicBezTo>
                  <a:pt x="701671" y="3676652"/>
                  <a:pt x="0" y="2853605"/>
                  <a:pt x="0" y="1838326"/>
                </a:cubicBezTo>
                <a:close/>
              </a:path>
            </a:pathLst>
          </a:custGeom>
          <a:solidFill>
            <a:schemeClr val="bg1"/>
          </a:solidFill>
          <a:ln w="57150">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80950" tIns="660353" rIns="580950" bIns="660353" numCol="1" spcCol="1270" anchor="ctr" anchorCtr="0">
            <a:noAutofit/>
          </a:bodyPr>
          <a:lstStyle/>
          <a:p>
            <a:pPr lvl="0" algn="ctr" defTabSz="1422400" rtl="0">
              <a:lnSpc>
                <a:spcPct val="90000"/>
              </a:lnSpc>
              <a:spcBef>
                <a:spcPct val="0"/>
              </a:spcBef>
              <a:spcAft>
                <a:spcPct val="35000"/>
              </a:spcAft>
            </a:pPr>
            <a:r>
              <a:rPr lang="en-US" sz="3200" b="1" kern="1200" dirty="0">
                <a:solidFill>
                  <a:schemeClr val="tx1"/>
                </a:solidFill>
              </a:rPr>
              <a:t>MTS PROVIDES:</a:t>
            </a:r>
          </a:p>
          <a:p>
            <a:pPr lvl="0" algn="ctr" defTabSz="1422400" rtl="0">
              <a:lnSpc>
                <a:spcPct val="90000"/>
              </a:lnSpc>
              <a:spcBef>
                <a:spcPct val="0"/>
              </a:spcBef>
              <a:spcAft>
                <a:spcPct val="35000"/>
              </a:spcAft>
            </a:pPr>
            <a:r>
              <a:rPr lang="en-US" sz="3200" b="1" kern="1200" dirty="0">
                <a:solidFill>
                  <a:srgbClr val="000000"/>
                </a:solidFill>
              </a:rPr>
              <a:t>Life &amp; AD&amp;D </a:t>
            </a:r>
            <a:r>
              <a:rPr lang="en-US" sz="2800" b="1" kern="1200" dirty="0">
                <a:solidFill>
                  <a:srgbClr val="000000"/>
                </a:solidFill>
              </a:rPr>
              <a:t>$50,000 Full Time $25,000 Part Time</a:t>
            </a:r>
          </a:p>
        </p:txBody>
      </p:sp>
      <p:sp>
        <p:nvSpPr>
          <p:cNvPr id="7" name="Text Placeholder 6"/>
          <p:cNvSpPr>
            <a:spLocks noGrp="1"/>
          </p:cNvSpPr>
          <p:nvPr>
            <p:ph type="body" sz="quarter" idx="3"/>
          </p:nvPr>
        </p:nvSpPr>
        <p:spPr>
          <a:xfrm>
            <a:off x="7266475" y="1681163"/>
            <a:ext cx="4305932" cy="823912"/>
          </a:xfrm>
        </p:spPr>
        <p:txBody>
          <a:bodyPr/>
          <a:lstStyle/>
          <a:p>
            <a:pPr algn="ctr"/>
            <a:r>
              <a:rPr lang="en-US" dirty="0">
                <a:solidFill>
                  <a:srgbClr val="000000"/>
                </a:solidFill>
              </a:rPr>
              <a:t>YOU CAN PURCHASE</a:t>
            </a:r>
          </a:p>
        </p:txBody>
      </p:sp>
      <p:graphicFrame>
        <p:nvGraphicFramePr>
          <p:cNvPr id="9" name="Content Placeholder 8"/>
          <p:cNvGraphicFramePr>
            <a:graphicFrameLocks noGrp="1"/>
          </p:cNvGraphicFramePr>
          <p:nvPr>
            <p:ph sz="quarter" idx="4"/>
            <p:extLst>
              <p:ext uri="{D42A27DB-BD31-4B8C-83A1-F6EECF244321}">
                <p14:modId xmlns:p14="http://schemas.microsoft.com/office/powerpoint/2010/main" val="2295670003"/>
              </p:ext>
            </p:extLst>
          </p:nvPr>
        </p:nvGraphicFramePr>
        <p:xfrm>
          <a:off x="7266475" y="2505075"/>
          <a:ext cx="4290934" cy="36845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p:cNvSpPr>
            <a:spLocks noGrp="1"/>
          </p:cNvSpPr>
          <p:nvPr>
            <p:ph type="sldNum" sz="quarter" idx="12"/>
          </p:nvPr>
        </p:nvSpPr>
        <p:spPr/>
        <p:txBody>
          <a:bodyPr/>
          <a:lstStyle/>
          <a:p>
            <a:fld id="{9F630B48-C198-4274-AD77-2E4A0912229A}" type="slidenum">
              <a:rPr lang="en-US" b="0" smtClean="0">
                <a:solidFill>
                  <a:schemeClr val="tx1"/>
                </a:solidFill>
              </a:rPr>
              <a:t>30</a:t>
            </a:fld>
            <a:endParaRPr lang="en-US" b="0" dirty="0">
              <a:solidFill>
                <a:schemeClr val="tx1"/>
              </a:solidFill>
            </a:endParaRPr>
          </a:p>
        </p:txBody>
      </p:sp>
    </p:spTree>
    <p:custDataLst>
      <p:tags r:id="rId1"/>
    </p:custDataLst>
    <p:extLst>
      <p:ext uri="{BB962C8B-B14F-4D97-AF65-F5344CB8AC3E}">
        <p14:creationId xmlns:p14="http://schemas.microsoft.com/office/powerpoint/2010/main" val="522826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Lincoln Value Added Programs</a:t>
            </a:r>
          </a:p>
        </p:txBody>
      </p:sp>
      <p:sp>
        <p:nvSpPr>
          <p:cNvPr id="3" name="Slide Number Placeholder 2">
            <a:extLst>
              <a:ext uri="{FF2B5EF4-FFF2-40B4-BE49-F238E27FC236}">
                <a16:creationId xmlns:a16="http://schemas.microsoft.com/office/drawing/2014/main" id="{FCFCC5A7-B44D-44F4-AF1A-89592184EC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0B48-C198-4274-AD77-2E4A0912229A}" type="slidenum">
              <a:rPr kumimoji="0" lang="en-US" sz="1200" b="0" i="0" u="none" strike="noStrike" kern="1200" cap="none" spc="0" normalizeH="0" baseline="0" noProof="0" smtClean="0">
                <a:ln>
                  <a:noFill/>
                </a:ln>
                <a:solidFill>
                  <a:srgbClr val="EE352A"/>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EE352A"/>
              </a:solidFill>
              <a:effectLst/>
              <a:uLnTx/>
              <a:uFillTx/>
              <a:latin typeface="Arial Narrow"/>
              <a:ea typeface="+mn-ea"/>
              <a:cs typeface="+mn-cs"/>
            </a:endParaRPr>
          </a:p>
        </p:txBody>
      </p:sp>
      <p:graphicFrame>
        <p:nvGraphicFramePr>
          <p:cNvPr id="6" name="Diagram 5">
            <a:extLst>
              <a:ext uri="{FF2B5EF4-FFF2-40B4-BE49-F238E27FC236}">
                <a16:creationId xmlns:a16="http://schemas.microsoft.com/office/drawing/2014/main" id="{35FD8ADD-8F61-46FF-8306-43D175C68FCA}"/>
              </a:ext>
            </a:extLst>
          </p:cNvPr>
          <p:cNvGraphicFramePr/>
          <p:nvPr>
            <p:extLst>
              <p:ext uri="{D42A27DB-BD31-4B8C-83A1-F6EECF244321}">
                <p14:modId xmlns:p14="http://schemas.microsoft.com/office/powerpoint/2010/main" val="3827567243"/>
              </p:ext>
            </p:extLst>
          </p:nvPr>
        </p:nvGraphicFramePr>
        <p:xfrm>
          <a:off x="838200" y="1874520"/>
          <a:ext cx="10515600" cy="4481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6564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Flowchart: Delay 4"/>
          <p:cNvSpPr/>
          <p:nvPr/>
        </p:nvSpPr>
        <p:spPr>
          <a:xfrm rot="16200000">
            <a:off x="2289747" y="1787578"/>
            <a:ext cx="2780675" cy="7360170"/>
          </a:xfrm>
          <a:prstGeom prst="flowChartDelay">
            <a:avLst/>
          </a:prstGeom>
          <a:solidFill>
            <a:schemeClr val="bg1">
              <a:lumMod val="50000"/>
              <a:alpha val="3098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9193" y="3686175"/>
            <a:ext cx="7595299" cy="2852737"/>
          </a:xfrm>
          <a:effectLst>
            <a:outerShdw blurRad="63500" sx="102000" sy="102000" algn="ctr" rotWithShape="0">
              <a:prstClr val="black">
                <a:alpha val="40000"/>
              </a:prstClr>
            </a:outerShdw>
          </a:effectLst>
        </p:spPr>
        <p:txBody>
          <a:bodyPr/>
          <a:lstStyle/>
          <a:p>
            <a:pPr algn="l"/>
            <a:r>
              <a:rPr lang="en-US" dirty="0">
                <a:solidFill>
                  <a:schemeClr val="bg1"/>
                </a:solidFill>
                <a:effectLst>
                  <a:outerShdw blurRad="38100" dist="38100" dir="2700000" algn="tl">
                    <a:srgbClr val="000000">
                      <a:alpha val="43137"/>
                    </a:srgbClr>
                  </a:outerShdw>
                </a:effectLst>
                <a:latin typeface="Arial Narrow" panose="020B0606020202030204" pitchFamily="34" charset="0"/>
              </a:rPr>
              <a:t>Flexible Spending Account (FSA)</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latin typeface="Arial Narrow" panose="020B0606020202030204" pitchFamily="34" charset="0"/>
              </a:rPr>
              <a:pPr/>
              <a:t>32</a:t>
            </a:fld>
            <a:endParaRPr lang="en-US" dirty="0">
              <a:solidFill>
                <a:schemeClr val="tx1"/>
              </a:solidFill>
              <a:latin typeface="Arial Narrow" panose="020B0606020202030204" pitchFamily="34" charset="0"/>
            </a:endParaRPr>
          </a:p>
        </p:txBody>
      </p:sp>
      <p:sp>
        <p:nvSpPr>
          <p:cNvPr id="7" name="Content Placeholder 2"/>
          <p:cNvSpPr txBox="1">
            <a:spLocks/>
          </p:cNvSpPr>
          <p:nvPr/>
        </p:nvSpPr>
        <p:spPr>
          <a:xfrm>
            <a:off x="325678" y="275573"/>
            <a:ext cx="2746230" cy="2702782"/>
          </a:xfrm>
          <a:prstGeom prst="ellipse">
            <a:avLst/>
          </a:prstGeom>
          <a:solidFill>
            <a:schemeClr val="bg1"/>
          </a:solidFill>
          <a:ln w="76200">
            <a:solidFill>
              <a:schemeClr val="tx1"/>
            </a:solidFill>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Administrator: Navia</a:t>
            </a:r>
            <a:endParaRPr lang="en-US" sz="2400" dirty="0"/>
          </a:p>
        </p:txBody>
      </p:sp>
    </p:spTree>
    <p:custDataLst>
      <p:tags r:id="rId1"/>
    </p:custDataLst>
    <p:extLst>
      <p:ext uri="{BB962C8B-B14F-4D97-AF65-F5344CB8AC3E}">
        <p14:creationId xmlns:p14="http://schemas.microsoft.com/office/powerpoint/2010/main" val="224062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427"/>
            <a:ext cx="12192000" cy="1325563"/>
          </a:xfrm>
        </p:spPr>
        <p:txBody>
          <a:bodyPr>
            <a:normAutofit/>
          </a:bodyPr>
          <a:lstStyle/>
          <a:p>
            <a:r>
              <a:rPr lang="en-US" dirty="0">
                <a:solidFill>
                  <a:schemeClr val="tx2"/>
                </a:solidFill>
              </a:rPr>
              <a:t>Healthcare Flexible Spending Account (FSA)</a:t>
            </a:r>
          </a:p>
        </p:txBody>
      </p:sp>
      <p:sp>
        <p:nvSpPr>
          <p:cNvPr id="11" name="Rectangle 10"/>
          <p:cNvSpPr/>
          <p:nvPr/>
        </p:nvSpPr>
        <p:spPr>
          <a:xfrm>
            <a:off x="4329200" y="2255848"/>
            <a:ext cx="6529300" cy="4100502"/>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365760" rIns="177800" bIns="1048068" numCol="1" spcCol="1270" anchor="t" anchorCtr="0">
            <a:noAutofit/>
          </a:bodyPr>
          <a:lstStyle/>
          <a:p>
            <a:pPr marL="342900" lvl="0" indent="-342900" defTabSz="1111250">
              <a:lnSpc>
                <a:spcPct val="90000"/>
              </a:lnSpc>
              <a:spcBef>
                <a:spcPct val="0"/>
              </a:spcBef>
              <a:spcAft>
                <a:spcPct val="35000"/>
              </a:spcAft>
              <a:buFont typeface="Arial" panose="020B0604020202020204" pitchFamily="34" charset="0"/>
              <a:buChar char="•"/>
            </a:pPr>
            <a:r>
              <a:rPr lang="en-US" sz="2400" b="1" dirty="0">
                <a:solidFill>
                  <a:srgbClr val="000000"/>
                </a:solidFill>
              </a:rPr>
              <a:t>Up to the IRS maximum per year</a:t>
            </a:r>
          </a:p>
          <a:p>
            <a:pPr marL="342900" lvl="0" indent="-342900" defTabSz="1111250">
              <a:lnSpc>
                <a:spcPct val="90000"/>
              </a:lnSpc>
              <a:spcBef>
                <a:spcPct val="0"/>
              </a:spcBef>
              <a:spcAft>
                <a:spcPct val="35000"/>
              </a:spcAft>
              <a:buFont typeface="Arial" panose="020B0604020202020204" pitchFamily="34" charset="0"/>
              <a:buChar char="•"/>
            </a:pPr>
            <a:r>
              <a:rPr lang="en-US" sz="2400" b="1" dirty="0">
                <a:solidFill>
                  <a:srgbClr val="000000"/>
                </a:solidFill>
              </a:rPr>
              <a:t>Pre-tax payroll deductions</a:t>
            </a:r>
          </a:p>
          <a:p>
            <a:pPr marL="342900" lvl="0" indent="-342900" defTabSz="1111250">
              <a:lnSpc>
                <a:spcPct val="90000"/>
              </a:lnSpc>
              <a:spcBef>
                <a:spcPct val="0"/>
              </a:spcBef>
              <a:spcAft>
                <a:spcPct val="35000"/>
              </a:spcAft>
              <a:buFont typeface="Arial" panose="020B0604020202020204" pitchFamily="34" charset="0"/>
              <a:buChar char="•"/>
            </a:pPr>
            <a:r>
              <a:rPr lang="en-US" sz="2400" b="1" dirty="0">
                <a:solidFill>
                  <a:srgbClr val="000000"/>
                </a:solidFill>
              </a:rPr>
              <a:t>Tax-free withdrawals</a:t>
            </a:r>
          </a:p>
          <a:p>
            <a:pPr marL="342900" lvl="0" indent="-342900" defTabSz="1111250">
              <a:lnSpc>
                <a:spcPct val="90000"/>
              </a:lnSpc>
              <a:spcBef>
                <a:spcPct val="0"/>
              </a:spcBef>
              <a:spcAft>
                <a:spcPct val="35000"/>
              </a:spcAft>
              <a:buFont typeface="Arial" panose="020B0604020202020204" pitchFamily="34" charset="0"/>
              <a:buChar char="•"/>
            </a:pPr>
            <a:r>
              <a:rPr lang="en-US" sz="2400" b="1" dirty="0">
                <a:solidFill>
                  <a:srgbClr val="000000"/>
                </a:solidFill>
              </a:rPr>
              <a:t>Elected contribution available on the first day of coverage</a:t>
            </a:r>
          </a:p>
          <a:p>
            <a:pPr marL="342900" indent="-342900" defTabSz="1111250">
              <a:lnSpc>
                <a:spcPct val="90000"/>
              </a:lnSpc>
              <a:spcBef>
                <a:spcPct val="0"/>
              </a:spcBef>
              <a:spcAft>
                <a:spcPct val="35000"/>
              </a:spcAft>
              <a:buFont typeface="Arial" panose="020B0604020202020204" pitchFamily="34" charset="0"/>
              <a:buChar char="•"/>
            </a:pPr>
            <a:r>
              <a:rPr lang="en-US" sz="2400" b="1" dirty="0">
                <a:solidFill>
                  <a:schemeClr val="tx1"/>
                </a:solidFill>
              </a:rPr>
              <a:t>USE IT OR LOSE IT!</a:t>
            </a:r>
          </a:p>
          <a:p>
            <a:pPr marL="342900" lvl="0" indent="-342900" defTabSz="1111250">
              <a:lnSpc>
                <a:spcPct val="90000"/>
              </a:lnSpc>
              <a:spcBef>
                <a:spcPct val="0"/>
              </a:spcBef>
              <a:spcAft>
                <a:spcPct val="35000"/>
              </a:spcAft>
              <a:buFont typeface="Arial" panose="020B0604020202020204" pitchFamily="34" charset="0"/>
              <a:buChar char="•"/>
            </a:pPr>
            <a:endParaRPr lang="en-US" sz="2400" b="1" dirty="0">
              <a:solidFill>
                <a:schemeClr val="accent1"/>
              </a:solidFill>
            </a:endParaRP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33</a:t>
            </a:fld>
            <a:endParaRPr lang="en-US" dirty="0">
              <a:solidFill>
                <a:schemeClr val="tx1"/>
              </a:solidFill>
            </a:endParaRPr>
          </a:p>
        </p:txBody>
      </p:sp>
      <p:sp>
        <p:nvSpPr>
          <p:cNvPr id="23" name="Oval 22"/>
          <p:cNvSpPr/>
          <p:nvPr/>
        </p:nvSpPr>
        <p:spPr>
          <a:xfrm>
            <a:off x="850232" y="1794183"/>
            <a:ext cx="1241717" cy="1241717"/>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2215" y="1918459"/>
            <a:ext cx="892005" cy="892005"/>
          </a:xfrm>
          <a:prstGeom prst="rect">
            <a:avLst/>
          </a:prstGeom>
        </p:spPr>
      </p:pic>
      <p:sp>
        <p:nvSpPr>
          <p:cNvPr id="5" name="Rectangle 4"/>
          <p:cNvSpPr/>
          <p:nvPr/>
        </p:nvSpPr>
        <p:spPr>
          <a:xfrm>
            <a:off x="4329200" y="1794183"/>
            <a:ext cx="3435027" cy="461665"/>
          </a:xfrm>
          <a:prstGeom prst="rect">
            <a:avLst/>
          </a:prstGeom>
        </p:spPr>
        <p:txBody>
          <a:bodyPr wrap="square">
            <a:spAutoFit/>
          </a:bodyPr>
          <a:lstStyle/>
          <a:p>
            <a:pPr algn="ctr"/>
            <a:r>
              <a:rPr lang="en-US" sz="2400" b="1" dirty="0">
                <a:solidFill>
                  <a:schemeClr val="bg1"/>
                </a:solidFill>
              </a:rPr>
              <a:t>FEATURES</a:t>
            </a:r>
          </a:p>
        </p:txBody>
      </p:sp>
      <p:sp>
        <p:nvSpPr>
          <p:cNvPr id="26" name="Rectangle 25"/>
          <p:cNvSpPr/>
          <p:nvPr/>
        </p:nvSpPr>
        <p:spPr>
          <a:xfrm>
            <a:off x="7867279" y="1794183"/>
            <a:ext cx="3435027" cy="461665"/>
          </a:xfrm>
          <a:prstGeom prst="rect">
            <a:avLst/>
          </a:prstGeom>
        </p:spPr>
        <p:txBody>
          <a:bodyPr wrap="square">
            <a:spAutoFit/>
          </a:bodyPr>
          <a:lstStyle/>
          <a:p>
            <a:pPr algn="ctr"/>
            <a:r>
              <a:rPr lang="en-US" sz="2400" b="1" dirty="0">
                <a:solidFill>
                  <a:schemeClr val="bg1"/>
                </a:solidFill>
              </a:rPr>
              <a:t>TYPES</a:t>
            </a:r>
          </a:p>
        </p:txBody>
      </p:sp>
      <p:sp>
        <p:nvSpPr>
          <p:cNvPr id="6" name="Rectangle 5"/>
          <p:cNvSpPr/>
          <p:nvPr/>
        </p:nvSpPr>
        <p:spPr>
          <a:xfrm>
            <a:off x="826259" y="3272046"/>
            <a:ext cx="2276705" cy="1015663"/>
          </a:xfrm>
          <a:prstGeom prst="rect">
            <a:avLst/>
          </a:prstGeom>
        </p:spPr>
        <p:txBody>
          <a:bodyPr wrap="square">
            <a:spAutoFit/>
          </a:bodyPr>
          <a:lstStyle/>
          <a:p>
            <a:endParaRPr lang="en-US" sz="2000" b="1" dirty="0">
              <a:solidFill>
                <a:schemeClr val="accent1"/>
              </a:solidFill>
            </a:endParaRPr>
          </a:p>
          <a:p>
            <a:r>
              <a:rPr lang="en-US" sz="2000" b="1" dirty="0">
                <a:solidFill>
                  <a:srgbClr val="000000"/>
                </a:solidFill>
              </a:rPr>
              <a:t>Administered by Navia</a:t>
            </a:r>
          </a:p>
        </p:txBody>
      </p:sp>
    </p:spTree>
    <p:custDataLst>
      <p:tags r:id="rId1"/>
    </p:custDataLst>
    <p:extLst>
      <p:ext uri="{BB962C8B-B14F-4D97-AF65-F5344CB8AC3E}">
        <p14:creationId xmlns:p14="http://schemas.microsoft.com/office/powerpoint/2010/main" val="745069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427"/>
            <a:ext cx="12192000" cy="1325563"/>
          </a:xfrm>
        </p:spPr>
        <p:txBody>
          <a:bodyPr>
            <a:normAutofit/>
          </a:bodyPr>
          <a:lstStyle/>
          <a:p>
            <a:r>
              <a:rPr lang="en-US" dirty="0">
                <a:solidFill>
                  <a:schemeClr val="tx2"/>
                </a:solidFill>
              </a:rPr>
              <a:t>Dependent Care Flexible Spending Account (FSA)</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34</a:t>
            </a:fld>
            <a:endParaRPr lang="en-US" dirty="0">
              <a:solidFill>
                <a:schemeClr val="tx1"/>
              </a:solidFill>
            </a:endParaRPr>
          </a:p>
        </p:txBody>
      </p:sp>
      <p:sp>
        <p:nvSpPr>
          <p:cNvPr id="6" name="Rectangle 5"/>
          <p:cNvSpPr/>
          <p:nvPr/>
        </p:nvSpPr>
        <p:spPr>
          <a:xfrm>
            <a:off x="509809" y="3332258"/>
            <a:ext cx="2276705" cy="1015663"/>
          </a:xfrm>
          <a:prstGeom prst="rect">
            <a:avLst/>
          </a:prstGeom>
        </p:spPr>
        <p:txBody>
          <a:bodyPr wrap="square">
            <a:spAutoFit/>
          </a:bodyPr>
          <a:lstStyle/>
          <a:p>
            <a:endParaRPr lang="en-US" sz="2000" b="1" dirty="0">
              <a:solidFill>
                <a:schemeClr val="accent1"/>
              </a:solidFill>
            </a:endParaRPr>
          </a:p>
          <a:p>
            <a:r>
              <a:rPr lang="en-US" sz="2000" b="1" dirty="0">
                <a:solidFill>
                  <a:srgbClr val="000000"/>
                </a:solidFill>
              </a:rPr>
              <a:t>Administered by Navia</a:t>
            </a:r>
          </a:p>
        </p:txBody>
      </p:sp>
      <p:graphicFrame>
        <p:nvGraphicFramePr>
          <p:cNvPr id="19" name="Content Placeholder 10"/>
          <p:cNvGraphicFramePr>
            <a:graphicFrameLocks noGrp="1"/>
          </p:cNvGraphicFramePr>
          <p:nvPr>
            <p:ph idx="1"/>
            <p:extLst>
              <p:ext uri="{D42A27DB-BD31-4B8C-83A1-F6EECF244321}">
                <p14:modId xmlns:p14="http://schemas.microsoft.com/office/powerpoint/2010/main" val="2127974257"/>
              </p:ext>
            </p:extLst>
          </p:nvPr>
        </p:nvGraphicFramePr>
        <p:xfrm>
          <a:off x="2596381" y="2010649"/>
          <a:ext cx="9050976" cy="3199980"/>
        </p:xfrm>
        <a:graphic>
          <a:graphicData uri="http://schemas.openxmlformats.org/drawingml/2006/table">
            <a:tbl>
              <a:tblPr firstRow="1" bandRow="1">
                <a:tableStyleId>{5C22544A-7EE6-4342-B048-85BDC9FD1C3A}</a:tableStyleId>
              </a:tblPr>
              <a:tblGrid>
                <a:gridCol w="9050976">
                  <a:extLst>
                    <a:ext uri="{9D8B030D-6E8A-4147-A177-3AD203B41FA5}">
                      <a16:colId xmlns:a16="http://schemas.microsoft.com/office/drawing/2014/main" val="20000"/>
                    </a:ext>
                  </a:extLst>
                </a:gridCol>
              </a:tblGrid>
              <a:tr h="743556">
                <a:tc>
                  <a:txBody>
                    <a:bodyPr/>
                    <a:lstStyle/>
                    <a:p>
                      <a:pPr lvl="0"/>
                      <a:r>
                        <a:rPr lang="en-US" sz="2800" b="1" dirty="0">
                          <a:solidFill>
                            <a:schemeClr val="bg1"/>
                          </a:solidFill>
                        </a:rPr>
                        <a:t>Daycare and in-home care while you work, </a:t>
                      </a:r>
                      <a:br>
                        <a:rPr lang="en-US" sz="2800" b="1" dirty="0">
                          <a:solidFill>
                            <a:schemeClr val="bg1"/>
                          </a:solidFill>
                        </a:rPr>
                      </a:br>
                      <a:r>
                        <a:rPr lang="en-US" sz="2800" b="1" dirty="0">
                          <a:solidFill>
                            <a:schemeClr val="bg1"/>
                          </a:solidFill>
                        </a:rPr>
                        <a:t>for children under 13 and incapacitated adult tax-dependents</a:t>
                      </a:r>
                      <a:endParaRPr lang="en-US" sz="2800" dirty="0">
                        <a:solidFill>
                          <a:schemeClr val="bg1"/>
                        </a:solidFill>
                      </a:endParaRPr>
                    </a:p>
                  </a:txBody>
                  <a:tcPr marL="165356" marR="165356"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255100">
                <a:tc>
                  <a:txBody>
                    <a:bodyPr/>
                    <a:lstStyle/>
                    <a:p>
                      <a:pPr marL="285750" indent="-285750">
                        <a:spcBef>
                          <a:spcPts val="600"/>
                        </a:spcBef>
                        <a:buFont typeface="Arial" panose="020B0604020202020204" pitchFamily="34" charset="0"/>
                        <a:buChar char="•"/>
                      </a:pPr>
                      <a:r>
                        <a:rPr lang="en-US" sz="2400" b="0" dirty="0">
                          <a:solidFill>
                            <a:srgbClr val="000000"/>
                          </a:solidFill>
                        </a:rPr>
                        <a:t>Up to the IRS </a:t>
                      </a:r>
                      <a:r>
                        <a:rPr lang="en-US" sz="2400" b="0" dirty="0">
                          <a:solidFill>
                            <a:schemeClr val="accent4"/>
                          </a:solidFill>
                        </a:rPr>
                        <a:t>maximum per year</a:t>
                      </a:r>
                    </a:p>
                    <a:p>
                      <a:pPr marL="285750" indent="-285750">
                        <a:spcBef>
                          <a:spcPts val="600"/>
                        </a:spcBef>
                        <a:buFont typeface="Arial" panose="020B0604020202020204" pitchFamily="34" charset="0"/>
                        <a:buChar char="•"/>
                      </a:pPr>
                      <a:r>
                        <a:rPr lang="en-US" sz="2400" b="0" dirty="0">
                          <a:solidFill>
                            <a:srgbClr val="000000"/>
                          </a:solidFill>
                        </a:rPr>
                        <a:t>Pre-tax payroll deductions</a:t>
                      </a:r>
                    </a:p>
                    <a:p>
                      <a:pPr marL="285750" indent="-285750">
                        <a:spcBef>
                          <a:spcPts val="600"/>
                        </a:spcBef>
                        <a:buFont typeface="Arial" panose="020B0604020202020204" pitchFamily="34" charset="0"/>
                        <a:buChar char="•"/>
                      </a:pPr>
                      <a:r>
                        <a:rPr lang="en-US" sz="2400" b="0" dirty="0">
                          <a:solidFill>
                            <a:srgbClr val="000000"/>
                          </a:solidFill>
                        </a:rPr>
                        <a:t>Tax-free withdrawals</a:t>
                      </a:r>
                    </a:p>
                    <a:p>
                      <a:pPr marL="285750" indent="-285750">
                        <a:spcBef>
                          <a:spcPts val="600"/>
                        </a:spcBef>
                        <a:buFont typeface="Arial" panose="020B0604020202020204" pitchFamily="34" charset="0"/>
                        <a:buChar char="•"/>
                      </a:pPr>
                      <a:r>
                        <a:rPr lang="en-US" sz="2400" b="0" dirty="0">
                          <a:solidFill>
                            <a:srgbClr val="000000"/>
                          </a:solidFill>
                        </a:rPr>
                        <a:t>Get reimbursed up to current balance</a:t>
                      </a:r>
                    </a:p>
                    <a:p>
                      <a:pPr marL="285750" indent="-285750">
                        <a:spcBef>
                          <a:spcPts val="600"/>
                        </a:spcBef>
                        <a:buFont typeface="Arial" panose="020B0604020202020204" pitchFamily="34" charset="0"/>
                        <a:buChar char="•"/>
                      </a:pPr>
                      <a:r>
                        <a:rPr lang="en-US" sz="2400" b="1" dirty="0">
                          <a:solidFill>
                            <a:srgbClr val="000000"/>
                          </a:solidFill>
                        </a:rPr>
                        <a:t>USE IT OR LOSE IT</a:t>
                      </a:r>
                    </a:p>
                  </a:txBody>
                  <a:tcPr marL="165356" marR="165356">
                    <a:lnL w="12700" cmpd="sng">
                      <a:noFill/>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pSp>
        <p:nvGrpSpPr>
          <p:cNvPr id="3" name="Group 2"/>
          <p:cNvGrpSpPr/>
          <p:nvPr/>
        </p:nvGrpSpPr>
        <p:grpSpPr>
          <a:xfrm>
            <a:off x="759414" y="2090542"/>
            <a:ext cx="1241717" cy="1241717"/>
            <a:chOff x="850232" y="1794183"/>
            <a:chExt cx="1241717" cy="1241717"/>
          </a:xfrm>
        </p:grpSpPr>
        <p:sp>
          <p:nvSpPr>
            <p:cNvPr id="23" name="Oval 22"/>
            <p:cNvSpPr/>
            <p:nvPr/>
          </p:nvSpPr>
          <p:spPr>
            <a:xfrm>
              <a:off x="850232" y="1794183"/>
              <a:ext cx="1241717" cy="1241717"/>
            </a:xfrm>
            <a:prstGeom prst="ellipse">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03199" y="2034041"/>
              <a:ext cx="535781" cy="762000"/>
            </a:xfrm>
            <a:prstGeom prst="rect">
              <a:avLst/>
            </a:prstGeom>
            <a:ln>
              <a:noFill/>
            </a:ln>
          </p:spPr>
        </p:pic>
      </p:grpSp>
    </p:spTree>
    <p:custDataLst>
      <p:tags r:id="rId1"/>
    </p:custDataLst>
    <p:extLst>
      <p:ext uri="{BB962C8B-B14F-4D97-AF65-F5344CB8AC3E}">
        <p14:creationId xmlns:p14="http://schemas.microsoft.com/office/powerpoint/2010/main" val="2550970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967" r="25493"/>
          <a:stretch/>
        </p:blipFill>
        <p:spPr>
          <a:xfrm>
            <a:off x="347568" y="1549789"/>
            <a:ext cx="2755044" cy="2755046"/>
          </a:xfrm>
          <a:prstGeom prst="ellipse">
            <a:avLst/>
          </a:prstGeom>
        </p:spPr>
      </p:pic>
      <p:sp>
        <p:nvSpPr>
          <p:cNvPr id="2" name="Title 1"/>
          <p:cNvSpPr>
            <a:spLocks noGrp="1"/>
          </p:cNvSpPr>
          <p:nvPr>
            <p:ph type="title"/>
          </p:nvPr>
        </p:nvSpPr>
        <p:spPr/>
        <p:txBody>
          <a:bodyPr anchor="ctr"/>
          <a:lstStyle/>
          <a:p>
            <a:r>
              <a:rPr lang="en-US" dirty="0">
                <a:solidFill>
                  <a:schemeClr val="tx2"/>
                </a:solidFill>
              </a:rPr>
              <a:t>Employee Assistance Program (EAP)</a:t>
            </a:r>
          </a:p>
        </p:txBody>
      </p:sp>
      <p:sp>
        <p:nvSpPr>
          <p:cNvPr id="3" name="Content Placeholder 2"/>
          <p:cNvSpPr>
            <a:spLocks noGrp="1"/>
          </p:cNvSpPr>
          <p:nvPr>
            <p:ph idx="1"/>
          </p:nvPr>
        </p:nvSpPr>
        <p:spPr>
          <a:xfrm>
            <a:off x="4478694" y="4236718"/>
            <a:ext cx="7371183" cy="2039678"/>
          </a:xfrm>
        </p:spPr>
        <p:txBody>
          <a:bodyPr>
            <a:normAutofit fontScale="92500"/>
          </a:bodyPr>
          <a:lstStyle/>
          <a:p>
            <a:r>
              <a:rPr lang="en-US" sz="2600" dirty="0">
                <a:solidFill>
                  <a:schemeClr val="tx1"/>
                </a:solidFill>
              </a:rPr>
              <a:t>24-hour telephone assistance</a:t>
            </a:r>
          </a:p>
          <a:p>
            <a:r>
              <a:rPr lang="en-US" sz="2600" dirty="0">
                <a:solidFill>
                  <a:schemeClr val="tx1"/>
                </a:solidFill>
              </a:rPr>
              <a:t>Up to 8 face-to-face or video confidential counseling sessions</a:t>
            </a:r>
          </a:p>
          <a:p>
            <a:r>
              <a:rPr lang="en-US" sz="2600" dirty="0">
                <a:solidFill>
                  <a:schemeClr val="tx1"/>
                </a:solidFill>
              </a:rPr>
              <a:t>Online assistance at </a:t>
            </a:r>
            <a:r>
              <a:rPr lang="en-US" sz="2600" b="1" u="sng" dirty="0">
                <a:solidFill>
                  <a:schemeClr val="tx2"/>
                </a:solidFill>
              </a:rPr>
              <a:t>resourcesforliving.com</a:t>
            </a:r>
            <a:endParaRPr lang="en-US" sz="2600" b="1" u="sng" dirty="0">
              <a:solidFill>
                <a:schemeClr val="tx2"/>
              </a:solidFill>
              <a:effectLst/>
              <a:ea typeface="Calibri" panose="020F0502020204030204" pitchFamily="34" charset="0"/>
              <a:cs typeface="Times New Roman" panose="02020603050405020304" pitchFamily="18" charset="0"/>
            </a:endParaRPr>
          </a:p>
          <a:p>
            <a:r>
              <a:rPr lang="en-US" b="1" dirty="0">
                <a:solidFill>
                  <a:schemeClr val="tx1"/>
                </a:solidFill>
              </a:rPr>
              <a:t>Company Code: SDMTS		</a:t>
            </a:r>
          </a:p>
          <a:p>
            <a:endParaRPr lang="en-US" b="1"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0B48-C198-4274-AD77-2E4A0912229A}" type="slidenum">
              <a:rPr kumimoji="0" lang="en-US" sz="1200" b="0" i="0" u="none" strike="noStrike" kern="1200" cap="none" spc="0" normalizeH="0" baseline="0" noProof="0" smtClean="0">
                <a:ln>
                  <a:noFill/>
                </a:ln>
                <a:solidFill>
                  <a:schemeClr val="tx1"/>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chemeClr val="tx1"/>
              </a:solidFill>
              <a:effectLst/>
              <a:uLnTx/>
              <a:uFillTx/>
              <a:latin typeface="Arial Narrow"/>
              <a:ea typeface="+mn-ea"/>
              <a:cs typeface="+mn-cs"/>
            </a:endParaRPr>
          </a:p>
        </p:txBody>
      </p:sp>
      <p:sp>
        <p:nvSpPr>
          <p:cNvPr id="7" name="Oval 6"/>
          <p:cNvSpPr/>
          <p:nvPr/>
        </p:nvSpPr>
        <p:spPr>
          <a:xfrm>
            <a:off x="1567543" y="2900468"/>
            <a:ext cx="2822892" cy="2669908"/>
          </a:xfrm>
          <a:prstGeom prst="ellipse">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Narrow"/>
                <a:ea typeface="+mn-ea"/>
                <a:cs typeface="+mn-cs"/>
              </a:rPr>
              <a:t>Aetna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Narrow"/>
                <a:ea typeface="+mn-ea"/>
                <a:cs typeface="+mn-cs"/>
              </a:rPr>
              <a:t>800-342-8111</a:t>
            </a:r>
          </a:p>
        </p:txBody>
      </p:sp>
      <p:grpSp>
        <p:nvGrpSpPr>
          <p:cNvPr id="15" name="Group 14"/>
          <p:cNvGrpSpPr/>
          <p:nvPr/>
        </p:nvGrpSpPr>
        <p:grpSpPr>
          <a:xfrm>
            <a:off x="5027628" y="1510715"/>
            <a:ext cx="6448914" cy="2247594"/>
            <a:chOff x="4362123" y="1457379"/>
            <a:chExt cx="6448914" cy="2247594"/>
          </a:xfrm>
        </p:grpSpPr>
        <p:sp>
          <p:nvSpPr>
            <p:cNvPr id="8" name="TextBox 7"/>
            <p:cNvSpPr txBox="1"/>
            <p:nvPr/>
          </p:nvSpPr>
          <p:spPr>
            <a:xfrm>
              <a:off x="4362123" y="2567357"/>
              <a:ext cx="2834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rPr>
                <a:t>SUBSTANCE ABUSE</a:t>
              </a:r>
              <a:endParaRPr kumimoji="0" lang="en-US" sz="11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endParaRPr>
            </a:p>
          </p:txBody>
        </p:sp>
        <p:sp>
          <p:nvSpPr>
            <p:cNvPr id="9" name="TextBox 8"/>
            <p:cNvSpPr txBox="1"/>
            <p:nvPr/>
          </p:nvSpPr>
          <p:spPr>
            <a:xfrm>
              <a:off x="4391278" y="1457379"/>
              <a:ext cx="11945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rPr>
                <a:t>STRESS</a:t>
              </a:r>
              <a:endParaRPr kumimoji="0" lang="en-US" sz="16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endParaRPr>
            </a:p>
          </p:txBody>
        </p:sp>
        <p:sp>
          <p:nvSpPr>
            <p:cNvPr id="11" name="TextBox 10"/>
            <p:cNvSpPr txBox="1"/>
            <p:nvPr/>
          </p:nvSpPr>
          <p:spPr>
            <a:xfrm>
              <a:off x="5321310" y="1971690"/>
              <a:ext cx="232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rPr>
                <a:t>WORK ISSUES</a:t>
              </a:r>
              <a:endParaRPr kumimoji="0" lang="en-US" sz="11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endParaRPr>
            </a:p>
          </p:txBody>
        </p:sp>
        <p:sp>
          <p:nvSpPr>
            <p:cNvPr id="12" name="TextBox 11"/>
            <p:cNvSpPr txBox="1"/>
            <p:nvPr/>
          </p:nvSpPr>
          <p:spPr>
            <a:xfrm>
              <a:off x="7015584" y="2712336"/>
              <a:ext cx="19357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rPr>
                <a:t>AGING PARENTS</a:t>
              </a:r>
              <a:endParaRPr kumimoji="0" lang="en-US" sz="11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endParaRPr>
            </a:p>
          </p:txBody>
        </p:sp>
        <p:sp>
          <p:nvSpPr>
            <p:cNvPr id="13" name="TextBox 12"/>
            <p:cNvSpPr txBox="1"/>
            <p:nvPr/>
          </p:nvSpPr>
          <p:spPr>
            <a:xfrm>
              <a:off x="8605850" y="2873976"/>
              <a:ext cx="22051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rPr>
                <a:t>FINANCIAL/</a:t>
              </a:r>
              <a:br>
                <a:rPr kumimoji="0" lang="en-US" sz="24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rPr>
              </a:br>
              <a:r>
                <a:rPr kumimoji="0" lang="en-US" sz="24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rPr>
                <a:t>LEGAL ISSUES</a:t>
              </a:r>
              <a:endParaRPr kumimoji="0" lang="en-US" sz="11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endParaRPr>
            </a:p>
          </p:txBody>
        </p:sp>
        <p:sp>
          <p:nvSpPr>
            <p:cNvPr id="14" name="TextBox 13"/>
            <p:cNvSpPr txBox="1"/>
            <p:nvPr/>
          </p:nvSpPr>
          <p:spPr>
            <a:xfrm>
              <a:off x="7494699" y="1765528"/>
              <a:ext cx="24685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rPr>
                <a:t>FAMILY RELATIONSHIPS</a:t>
              </a:r>
              <a:endParaRPr kumimoji="0" lang="en-US" sz="1100" b="1" i="0" u="none" strike="noStrike" kern="1200" cap="none" spc="0" normalizeH="0" baseline="0" noProof="0" dirty="0">
                <a:ln>
                  <a:noFill/>
                </a:ln>
                <a:solidFill>
                  <a:schemeClr val="tx1">
                    <a:lumMod val="20000"/>
                    <a:lumOff val="80000"/>
                  </a:schemeClr>
                </a:solidFill>
                <a:effectLst/>
                <a:uLnTx/>
                <a:uFillTx/>
                <a:latin typeface="Arial Narrow"/>
                <a:ea typeface="+mn-ea"/>
                <a:cs typeface="+mn-cs"/>
              </a:endParaRPr>
            </a:p>
          </p:txBody>
        </p:sp>
      </p:grpSp>
    </p:spTree>
    <p:custDataLst>
      <p:tags r:id="rId1"/>
    </p:custDataLst>
    <p:extLst>
      <p:ext uri="{BB962C8B-B14F-4D97-AF65-F5344CB8AC3E}">
        <p14:creationId xmlns:p14="http://schemas.microsoft.com/office/powerpoint/2010/main" val="2648829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456498"/>
            <a:ext cx="10515600" cy="2852737"/>
          </a:xfrm>
          <a:effectLst/>
        </p:spPr>
        <p:txBody>
          <a:bodyPr/>
          <a:lstStyle/>
          <a:p>
            <a:pPr algn="l"/>
            <a:r>
              <a:rPr lang="en-US" dirty="0">
                <a:solidFill>
                  <a:schemeClr val="bg1"/>
                </a:solidFill>
              </a:rPr>
              <a:t>Next Steps</a:t>
            </a:r>
          </a:p>
        </p:txBody>
      </p:sp>
      <p:sp>
        <p:nvSpPr>
          <p:cNvPr id="4" name="Slide Number Placeholder 3"/>
          <p:cNvSpPr>
            <a:spLocks noGrp="1"/>
          </p:cNvSpPr>
          <p:nvPr>
            <p:ph type="sldNum" sz="quarter" idx="12"/>
          </p:nvPr>
        </p:nvSpPr>
        <p:spPr/>
        <p:txBody>
          <a:bodyPr/>
          <a:lstStyle/>
          <a:p>
            <a:fld id="{9F630B48-C198-4274-AD77-2E4A0912229A}" type="slidenum">
              <a:rPr lang="en-US">
                <a:solidFill>
                  <a:srgbClr val="EE352A"/>
                </a:solidFill>
              </a:rPr>
              <a:pPr/>
              <a:t>36</a:t>
            </a:fld>
            <a:endParaRPr lang="en-US" dirty="0">
              <a:solidFill>
                <a:srgbClr val="EE352A"/>
              </a:solidFill>
            </a:endParaRPr>
          </a:p>
        </p:txBody>
      </p:sp>
    </p:spTree>
    <p:custDataLst>
      <p:tags r:id="rId1"/>
    </p:custDataLst>
    <p:extLst>
      <p:ext uri="{BB962C8B-B14F-4D97-AF65-F5344CB8AC3E}">
        <p14:creationId xmlns:p14="http://schemas.microsoft.com/office/powerpoint/2010/main" val="3620897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0B48-C198-4274-AD77-2E4A0912229A}" type="slidenum">
              <a:rPr kumimoji="0" lang="en-US" sz="1200" b="0" i="0" u="none" strike="noStrike" kern="1200" cap="none" spc="0" normalizeH="0" baseline="0" noProof="0" smtClean="0">
                <a:ln>
                  <a:noFill/>
                </a:ln>
                <a:solidFill>
                  <a:srgbClr val="EE352A"/>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EE352A"/>
              </a:solidFill>
              <a:effectLst/>
              <a:uLnTx/>
              <a:uFillTx/>
              <a:latin typeface="Arial Narrow"/>
              <a:ea typeface="+mn-ea"/>
              <a:cs typeface="+mn-cs"/>
            </a:endParaRPr>
          </a:p>
        </p:txBody>
      </p:sp>
      <p:sp>
        <p:nvSpPr>
          <p:cNvPr id="5" name="Title 1"/>
          <p:cNvSpPr txBox="1">
            <a:spLocks/>
          </p:cNvSpPr>
          <p:nvPr/>
        </p:nvSpPr>
        <p:spPr>
          <a:xfrm>
            <a:off x="569644" y="305029"/>
            <a:ext cx="1113767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Arial Narrow"/>
                <a:ea typeface="+mj-ea"/>
                <a:cs typeface="+mj-cs"/>
              </a:rPr>
              <a:t>Here’s a brief outline of what’s next:</a:t>
            </a:r>
          </a:p>
        </p:txBody>
      </p:sp>
      <p:sp>
        <p:nvSpPr>
          <p:cNvPr id="6" name="Text Placeholder 2"/>
          <p:cNvSpPr txBox="1">
            <a:spLocks/>
          </p:cNvSpPr>
          <p:nvPr/>
        </p:nvSpPr>
        <p:spPr>
          <a:xfrm>
            <a:off x="839788" y="1797279"/>
            <a:ext cx="8990012" cy="749978"/>
          </a:xfrm>
          <a:prstGeom prst="rect">
            <a:avLst/>
          </a:prstGeom>
          <a:solidFill>
            <a:schemeClr val="tx1"/>
          </a:solidFill>
          <a:ln w="381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rial "/>
                <a:ea typeface="+mn-ea"/>
                <a:cs typeface="+mn-cs"/>
              </a:rPr>
              <a:t>NEXT STEPS</a:t>
            </a:r>
          </a:p>
        </p:txBody>
      </p:sp>
      <p:sp>
        <p:nvSpPr>
          <p:cNvPr id="7" name="Content Placeholder 3"/>
          <p:cNvSpPr>
            <a:spLocks noGrp="1"/>
          </p:cNvSpPr>
          <p:nvPr>
            <p:ph sz="half" idx="4294967295"/>
          </p:nvPr>
        </p:nvSpPr>
        <p:spPr>
          <a:xfrm>
            <a:off x="839787" y="2713944"/>
            <a:ext cx="9262156" cy="3758522"/>
          </a:xfrm>
          <a:prstGeom prst="rect">
            <a:avLst/>
          </a:prstGeom>
        </p:spPr>
        <p:txBody>
          <a:bodyPr>
            <a:normAutofit fontScale="92500" lnSpcReduction="10000"/>
          </a:bodyPr>
          <a:lstStyle/>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Consider your benefit needs for the 2024 Plan Year</a:t>
            </a:r>
          </a:p>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Review the benefit materials </a:t>
            </a:r>
          </a:p>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Complete your enrollment online via the </a:t>
            </a:r>
            <a:r>
              <a:rPr lang="en-US" dirty="0" err="1">
                <a:solidFill>
                  <a:srgbClr val="000000"/>
                </a:solidFill>
                <a:latin typeface="Arial" panose="020B0604020202020204" pitchFamily="34" charset="0"/>
                <a:cs typeface="Arial" panose="020B0604020202020204" pitchFamily="34" charset="0"/>
              </a:rPr>
              <a:t>MyADP</a:t>
            </a:r>
            <a:r>
              <a:rPr lang="en-US" dirty="0">
                <a:solidFill>
                  <a:srgbClr val="000000"/>
                </a:solidFill>
                <a:latin typeface="Arial" panose="020B0604020202020204" pitchFamily="34" charset="0"/>
                <a:cs typeface="Arial" panose="020B0604020202020204" pitchFamily="34" charset="0"/>
              </a:rPr>
              <a:t> website from any computer at </a:t>
            </a:r>
            <a:r>
              <a:rPr lang="en-US" sz="3000" u="sng" dirty="0">
                <a:solidFill>
                  <a:schemeClr val="tx2"/>
                </a:solidFill>
              </a:rPr>
              <a:t>https://my.adp.com </a:t>
            </a:r>
          </a:p>
          <a:p>
            <a:pPr marL="514350" indent="-514350">
              <a:buFont typeface="+mj-lt"/>
              <a:buAutoNum type="arabicPeriod"/>
            </a:pPr>
            <a:r>
              <a:rPr lang="en-US" dirty="0">
                <a:solidFill>
                  <a:schemeClr val="accent4"/>
                </a:solidFill>
                <a:latin typeface="Arial" panose="020B0604020202020204" pitchFamily="34" charset="0"/>
                <a:cs typeface="Arial" panose="020B0604020202020204" pitchFamily="34" charset="0"/>
              </a:rPr>
              <a:t>If you want FSA benefits in 2024, you MUST make elections during the Open Enrollment period. Your current FSA election will NOT carry over to 2024. </a:t>
            </a:r>
          </a:p>
          <a:p>
            <a:pPr marL="514350" indent="-514350">
              <a:buFont typeface="+mj-lt"/>
              <a:buAutoNum type="arabicPeriod"/>
            </a:pPr>
            <a:r>
              <a:rPr lang="en-US" dirty="0">
                <a:solidFill>
                  <a:schemeClr val="accent4"/>
                </a:solidFill>
                <a:latin typeface="Arial" panose="020B0604020202020204" pitchFamily="34" charset="0"/>
                <a:cs typeface="Arial" panose="020B0604020202020204" pitchFamily="34" charset="0"/>
              </a:rPr>
              <a:t>Medical, dental, vision and life insurance will carry over </a:t>
            </a:r>
          </a:p>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Contact HR with any questions</a:t>
            </a:r>
            <a:r>
              <a:rPr lang="en-US" b="1" dirty="0">
                <a:solidFill>
                  <a:srgbClr val="FF0000"/>
                </a:solidFill>
                <a:latin typeface="Arial" panose="020B0604020202020204" pitchFamily="34" charset="0"/>
                <a:cs typeface="Arial" panose="020B0604020202020204" pitchFamily="34" charset="0"/>
              </a:rPr>
              <a:t> </a:t>
            </a:r>
          </a:p>
          <a:p>
            <a:pPr marL="514350" indent="-514350">
              <a:buFont typeface="+mj-lt"/>
              <a:buAutoNum type="arabicPeriod"/>
            </a:pPr>
            <a:endParaRPr lang="en-US" dirty="0"/>
          </a:p>
        </p:txBody>
      </p:sp>
    </p:spTree>
    <p:extLst>
      <p:ext uri="{BB962C8B-B14F-4D97-AF65-F5344CB8AC3E}">
        <p14:creationId xmlns:p14="http://schemas.microsoft.com/office/powerpoint/2010/main" val="3792735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91866"/>
          </a:xfrm>
          <a:prstGeom prst="rect">
            <a:avLst/>
          </a:prstGeom>
        </p:spPr>
      </p:pic>
      <p:sp>
        <p:nvSpPr>
          <p:cNvPr id="2" name="Title 1"/>
          <p:cNvSpPr>
            <a:spLocks noGrp="1"/>
          </p:cNvSpPr>
          <p:nvPr>
            <p:ph type="title"/>
          </p:nvPr>
        </p:nvSpPr>
        <p:spPr>
          <a:xfrm>
            <a:off x="654538" y="227379"/>
            <a:ext cx="10515600" cy="1385521"/>
          </a:xfrm>
        </p:spPr>
        <p:txBody>
          <a:bodyPr>
            <a:normAutofit/>
          </a:bodyPr>
          <a:lstStyle/>
          <a:p>
            <a:r>
              <a:rPr lang="en-US" dirty="0">
                <a:solidFill>
                  <a:srgbClr val="FFFFFF"/>
                </a:solidFill>
              </a:rPr>
              <a:t>Thanks for your time!</a:t>
            </a:r>
          </a:p>
        </p:txBody>
      </p:sp>
      <p:sp>
        <p:nvSpPr>
          <p:cNvPr id="3" name="Slide Number Placeholder 2"/>
          <p:cNvSpPr>
            <a:spLocks noGrp="1"/>
          </p:cNvSpPr>
          <p:nvPr>
            <p:ph type="sldNum" sz="quarter" idx="12"/>
          </p:nvPr>
        </p:nvSpPr>
        <p:spPr/>
        <p:txBody>
          <a:bodyPr/>
          <a:lstStyle/>
          <a:p>
            <a:fld id="{9F630B48-C198-4274-AD77-2E4A0912229A}" type="slidenum">
              <a:rPr lang="en-US" smtClean="0">
                <a:solidFill>
                  <a:srgbClr val="EE352A"/>
                </a:solidFill>
              </a:rPr>
              <a:t>38</a:t>
            </a:fld>
            <a:endParaRPr lang="en-US" dirty="0">
              <a:solidFill>
                <a:srgbClr val="EE352A"/>
              </a:solidFill>
            </a:endParaRPr>
          </a:p>
        </p:txBody>
      </p:sp>
    </p:spTree>
    <p:custDataLst>
      <p:tags r:id="rId1"/>
    </p:custDataLst>
    <p:extLst>
      <p:ext uri="{BB962C8B-B14F-4D97-AF65-F5344CB8AC3E}">
        <p14:creationId xmlns:p14="http://schemas.microsoft.com/office/powerpoint/2010/main" val="713320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Who you can cover</a:t>
            </a:r>
          </a:p>
        </p:txBody>
      </p:sp>
      <p:sp>
        <p:nvSpPr>
          <p:cNvPr id="3" name="Content Placeholder 2"/>
          <p:cNvSpPr>
            <a:spLocks noGrp="1"/>
          </p:cNvSpPr>
          <p:nvPr>
            <p:ph idx="1"/>
          </p:nvPr>
        </p:nvSpPr>
        <p:spPr>
          <a:xfrm>
            <a:off x="5376103" y="2000716"/>
            <a:ext cx="5846163" cy="3581399"/>
          </a:xfrm>
          <a:noFill/>
        </p:spPr>
        <p:txBody>
          <a:bodyPr anchor="ctr">
            <a:normAutofit fontScale="92500"/>
          </a:bodyPr>
          <a:lstStyle/>
          <a:p>
            <a:pPr>
              <a:spcAft>
                <a:spcPts val="1200"/>
              </a:spcAft>
            </a:pPr>
            <a:r>
              <a:rPr lang="en-US" dirty="0">
                <a:solidFill>
                  <a:srgbClr val="000000"/>
                </a:solidFill>
              </a:rPr>
              <a:t>Yourself, if you are in a benefits eligible position or work at least 30 hours per week</a:t>
            </a:r>
          </a:p>
          <a:p>
            <a:pPr>
              <a:spcAft>
                <a:spcPts val="1200"/>
              </a:spcAft>
            </a:pPr>
            <a:r>
              <a:rPr lang="en-US" dirty="0">
                <a:solidFill>
                  <a:srgbClr val="000000"/>
                </a:solidFill>
              </a:rPr>
              <a:t>Spouse or registered domestic partner</a:t>
            </a:r>
          </a:p>
          <a:p>
            <a:pPr>
              <a:spcAft>
                <a:spcPts val="1200"/>
              </a:spcAft>
            </a:pPr>
            <a:r>
              <a:rPr lang="en-US" dirty="0">
                <a:solidFill>
                  <a:srgbClr val="000000"/>
                </a:solidFill>
              </a:rPr>
              <a:t>Children up to age 26 </a:t>
            </a:r>
            <a:endParaRPr lang="en-US" dirty="0">
              <a:solidFill>
                <a:srgbClr val="FF0000"/>
              </a:solidFill>
            </a:endParaRPr>
          </a:p>
          <a:p>
            <a:pPr>
              <a:spcAft>
                <a:spcPts val="1200"/>
              </a:spcAft>
            </a:pPr>
            <a:r>
              <a:rPr lang="en-US" dirty="0">
                <a:solidFill>
                  <a:srgbClr val="000000"/>
                </a:solidFill>
              </a:rPr>
              <a:t>Disabled tax dependents over age 26</a:t>
            </a:r>
          </a:p>
          <a:p>
            <a:pPr>
              <a:spcAft>
                <a:spcPts val="1200"/>
              </a:spcAft>
            </a:pPr>
            <a:r>
              <a:rPr lang="en-US" dirty="0">
                <a:solidFill>
                  <a:srgbClr val="000000"/>
                </a:solidFill>
              </a:rPr>
              <a:t>Children named in QMCSO</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4</a:t>
            </a:fld>
            <a:endParaRPr lang="en-US" dirty="0">
              <a:solidFill>
                <a:schemeClr val="tx1"/>
              </a:solidFill>
            </a:endParaRPr>
          </a:p>
        </p:txBody>
      </p:sp>
      <p:sp>
        <p:nvSpPr>
          <p:cNvPr id="6" name="TextBox 5"/>
          <p:cNvSpPr txBox="1"/>
          <p:nvPr/>
        </p:nvSpPr>
        <p:spPr>
          <a:xfrm>
            <a:off x="4821327" y="5922554"/>
            <a:ext cx="6806901" cy="369332"/>
          </a:xfrm>
          <a:prstGeom prst="rect">
            <a:avLst/>
          </a:prstGeom>
          <a:noFill/>
        </p:spPr>
        <p:txBody>
          <a:bodyPr wrap="square" rtlCol="0">
            <a:spAutoFit/>
          </a:bodyPr>
          <a:lstStyle/>
          <a:p>
            <a:r>
              <a:rPr lang="en-US" dirty="0">
                <a:solidFill>
                  <a:schemeClr val="accent6">
                    <a:lumMod val="50000"/>
                    <a:lumOff val="50000"/>
                  </a:schemeClr>
                </a:solidFill>
              </a:rPr>
              <a:t>*Proof of relationship (marriage/birth certificate) necessary to enroll dependents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l="22100" r="22100"/>
          <a:stretch/>
        </p:blipFill>
        <p:spPr>
          <a:xfrm>
            <a:off x="742121" y="2000716"/>
            <a:ext cx="3108960" cy="3108960"/>
          </a:xfrm>
          <a:prstGeom prst="ellipse">
            <a:avLst/>
          </a:prstGeom>
        </p:spPr>
      </p:pic>
    </p:spTree>
    <p:custDataLst>
      <p:tags r:id="rId1"/>
    </p:custDataLst>
    <p:extLst>
      <p:ext uri="{BB962C8B-B14F-4D97-AF65-F5344CB8AC3E}">
        <p14:creationId xmlns:p14="http://schemas.microsoft.com/office/powerpoint/2010/main" val="1224996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3282617"/>
            <a:ext cx="10515600" cy="2852737"/>
          </a:xfrm>
          <a:effectLst>
            <a:outerShdw blurRad="50800" dist="38100" dir="2700000" algn="tl" rotWithShape="0">
              <a:prstClr val="black">
                <a:alpha val="40000"/>
              </a:prstClr>
            </a:outerShdw>
          </a:effectLst>
        </p:spPr>
        <p:txBody>
          <a:bodyPr/>
          <a:lstStyle/>
          <a:p>
            <a:pPr algn="l"/>
            <a:r>
              <a:rPr lang="en-US" dirty="0">
                <a:solidFill>
                  <a:schemeClr val="bg1"/>
                </a:solidFill>
              </a:rPr>
              <a:t>Medical Plans</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5</a:t>
            </a:fld>
            <a:endParaRPr lang="en-US" dirty="0">
              <a:solidFill>
                <a:schemeClr val="tx1"/>
              </a:solidFill>
            </a:endParaRPr>
          </a:p>
        </p:txBody>
      </p:sp>
    </p:spTree>
    <p:custDataLst>
      <p:tags r:id="rId1"/>
    </p:custDataLst>
    <p:extLst>
      <p:ext uri="{BB962C8B-B14F-4D97-AF65-F5344CB8AC3E}">
        <p14:creationId xmlns:p14="http://schemas.microsoft.com/office/powerpoint/2010/main" val="2484340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Medical Plans</a:t>
            </a:r>
          </a:p>
        </p:txBody>
      </p:sp>
      <p:sp>
        <p:nvSpPr>
          <p:cNvPr id="3" name="Content Placeholder 2"/>
          <p:cNvSpPr>
            <a:spLocks noGrp="1"/>
          </p:cNvSpPr>
          <p:nvPr>
            <p:ph idx="1"/>
          </p:nvPr>
        </p:nvSpPr>
        <p:spPr>
          <a:xfrm>
            <a:off x="4705077" y="2260600"/>
            <a:ext cx="5957341" cy="3938588"/>
          </a:xfrm>
        </p:spPr>
        <p:txBody>
          <a:bodyPr>
            <a:normAutofit/>
          </a:bodyPr>
          <a:lstStyle/>
          <a:p>
            <a:r>
              <a:rPr lang="en-US" dirty="0">
                <a:solidFill>
                  <a:srgbClr val="000000"/>
                </a:solidFill>
              </a:rPr>
              <a:t>MTS offers three medical plans to choose from through Blue Shield </a:t>
            </a:r>
          </a:p>
          <a:p>
            <a:pPr lvl="1"/>
            <a:r>
              <a:rPr lang="en-US" dirty="0">
                <a:solidFill>
                  <a:srgbClr val="000000"/>
                </a:solidFill>
              </a:rPr>
              <a:t>Trio HMO Plan </a:t>
            </a:r>
          </a:p>
          <a:p>
            <a:pPr lvl="1"/>
            <a:r>
              <a:rPr lang="en-US" dirty="0">
                <a:solidFill>
                  <a:srgbClr val="000000"/>
                </a:solidFill>
              </a:rPr>
              <a:t>Access+ Full Network HMO Plan</a:t>
            </a:r>
          </a:p>
          <a:p>
            <a:pPr lvl="1"/>
            <a:r>
              <a:rPr lang="en-US" dirty="0">
                <a:solidFill>
                  <a:srgbClr val="000000"/>
                </a:solidFill>
              </a:rPr>
              <a:t>PPO Plan </a:t>
            </a:r>
          </a:p>
          <a:p>
            <a:r>
              <a:rPr lang="en-US" dirty="0">
                <a:solidFill>
                  <a:srgbClr val="000000"/>
                </a:solidFill>
              </a:rPr>
              <a:t>MTS offers one medical HMO plan through Kaiser</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t>6</a:t>
            </a:fld>
            <a:endParaRPr lang="en-US"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l="22194" r="22194"/>
          <a:stretch/>
        </p:blipFill>
        <p:spPr>
          <a:xfrm>
            <a:off x="838200" y="2260600"/>
            <a:ext cx="3098534" cy="3108960"/>
          </a:xfrm>
          <a:prstGeom prst="ellipse">
            <a:avLst/>
          </a:prstGeom>
        </p:spPr>
      </p:pic>
    </p:spTree>
    <p:extLst>
      <p:ext uri="{BB962C8B-B14F-4D97-AF65-F5344CB8AC3E}">
        <p14:creationId xmlns:p14="http://schemas.microsoft.com/office/powerpoint/2010/main" val="298640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348191"/>
            <a:ext cx="10515600" cy="1325563"/>
          </a:xfrm>
        </p:spPr>
        <p:txBody>
          <a:bodyPr>
            <a:normAutofit/>
          </a:bodyPr>
          <a:lstStyle/>
          <a:p>
            <a:r>
              <a:rPr lang="en-US" sz="3600" dirty="0">
                <a:solidFill>
                  <a:schemeClr val="tx2"/>
                </a:solidFill>
              </a:rPr>
              <a:t>Blue Shield HMO Medical Plans</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pPr/>
              <a:t>7</a:t>
            </a:fld>
            <a:endParaRPr lang="en-US" dirty="0">
              <a:solidFill>
                <a:schemeClr val="tx1"/>
              </a:solidFill>
            </a:endParaRPr>
          </a:p>
        </p:txBody>
      </p:sp>
      <p:sp>
        <p:nvSpPr>
          <p:cNvPr id="12" name="Control 2"/>
          <p:cNvSpPr>
            <a:spLocks noChangeArrowheads="1" noChangeShapeType="1"/>
          </p:cNvSpPr>
          <p:nvPr/>
        </p:nvSpPr>
        <p:spPr bwMode="auto">
          <a:xfrm>
            <a:off x="3236913" y="2495550"/>
            <a:ext cx="7086600" cy="4865688"/>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7" name="Control 2"/>
          <p:cNvSpPr>
            <a:spLocks noChangeArrowheads="1" noChangeShapeType="1"/>
          </p:cNvSpPr>
          <p:nvPr/>
        </p:nvSpPr>
        <p:spPr bwMode="auto">
          <a:xfrm>
            <a:off x="4292600" y="2450933"/>
            <a:ext cx="7086600" cy="7258050"/>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461819019"/>
              </p:ext>
            </p:extLst>
          </p:nvPr>
        </p:nvGraphicFramePr>
        <p:xfrm>
          <a:off x="3236913" y="1355380"/>
          <a:ext cx="6105870" cy="5238057"/>
        </p:xfrm>
        <a:graphic>
          <a:graphicData uri="http://schemas.openxmlformats.org/drawingml/2006/table">
            <a:tbl>
              <a:tblPr firstRow="1" firstCol="1" lastRow="1" lastCol="1" bandRow="1" bandCol="1"/>
              <a:tblGrid>
                <a:gridCol w="1921664">
                  <a:extLst>
                    <a:ext uri="{9D8B030D-6E8A-4147-A177-3AD203B41FA5}">
                      <a16:colId xmlns:a16="http://schemas.microsoft.com/office/drawing/2014/main" val="2247132545"/>
                    </a:ext>
                  </a:extLst>
                </a:gridCol>
                <a:gridCol w="2226197">
                  <a:extLst>
                    <a:ext uri="{9D8B030D-6E8A-4147-A177-3AD203B41FA5}">
                      <a16:colId xmlns:a16="http://schemas.microsoft.com/office/drawing/2014/main" val="1236868305"/>
                    </a:ext>
                  </a:extLst>
                </a:gridCol>
                <a:gridCol w="1958009">
                  <a:extLst>
                    <a:ext uri="{9D8B030D-6E8A-4147-A177-3AD203B41FA5}">
                      <a16:colId xmlns:a16="http://schemas.microsoft.com/office/drawing/2014/main" val="728535640"/>
                    </a:ext>
                  </a:extLst>
                </a:gridCol>
              </a:tblGrid>
              <a:tr h="371582">
                <a:tc>
                  <a:txBody>
                    <a:bodyPr/>
                    <a:lstStyle/>
                    <a:p>
                      <a:pPr marL="114300" marR="0">
                        <a:lnSpc>
                          <a:spcPct val="107000"/>
                        </a:lnSpc>
                        <a:spcBef>
                          <a:spcPts val="0"/>
                        </a:spcBef>
                        <a:spcAft>
                          <a:spcPts val="800"/>
                        </a:spcAft>
                      </a:pPr>
                      <a:r>
                        <a:rPr lang="en-US" sz="9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marL="114300" marR="59055" algn="ctr">
                        <a:lnSpc>
                          <a:spcPct val="107000"/>
                        </a:lnSpc>
                        <a:spcBef>
                          <a:spcPts val="190"/>
                        </a:spcBef>
                        <a:spcAft>
                          <a:spcPts val="800"/>
                        </a:spcAft>
                      </a:pP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Blue Shield HMO Full Network </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marL="114300" marR="59055" algn="ctr">
                        <a:lnSpc>
                          <a:spcPct val="107000"/>
                        </a:lnSpc>
                        <a:spcBef>
                          <a:spcPts val="190"/>
                        </a:spcBef>
                        <a:spcAft>
                          <a:spcPts val="800"/>
                        </a:spcAft>
                      </a:pP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Blue Shield HMO Trio Network</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584305876"/>
                  </a:ext>
                </a:extLst>
              </a:tr>
              <a:tr h="209438">
                <a:tc>
                  <a:txBody>
                    <a:bodyPr/>
                    <a:lstStyle/>
                    <a:p>
                      <a:pPr marL="114300" marR="0" algn="ctr">
                        <a:lnSpc>
                          <a:spcPct val="107000"/>
                        </a:lnSpc>
                        <a:spcBef>
                          <a:spcPts val="21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P</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lan</a:t>
                      </a:r>
                      <a:r>
                        <a:rPr lang="en-US" sz="900" b="1" spc="6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1" spc="-2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F</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e</a:t>
                      </a: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tu</a:t>
                      </a: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es</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114300" marR="0" algn="ctr">
                        <a:lnSpc>
                          <a:spcPct val="107000"/>
                        </a:lnSpc>
                        <a:spcBef>
                          <a:spcPts val="21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I</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n-Ne</a:t>
                      </a: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t</a:t>
                      </a: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w</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ork</a:t>
                      </a:r>
                      <a:r>
                        <a:rPr lang="en-US" sz="900" b="1" spc="-4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nly</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114300" marR="0" algn="ctr">
                        <a:lnSpc>
                          <a:spcPct val="107000"/>
                        </a:lnSpc>
                        <a:spcBef>
                          <a:spcPts val="21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I</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n-Ne</a:t>
                      </a: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t</a:t>
                      </a: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w</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ork</a:t>
                      </a:r>
                      <a:r>
                        <a:rPr lang="en-US" sz="900" b="1" spc="-4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nly</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2368697131"/>
                  </a:ext>
                </a:extLst>
              </a:tr>
              <a:tr h="389824">
                <a:tc>
                  <a:txBody>
                    <a:bodyPr/>
                    <a:lstStyle/>
                    <a:p>
                      <a:pPr marL="114300" marR="0">
                        <a:lnSpc>
                          <a:spcPct val="107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nnual</a:t>
                      </a:r>
                      <a:r>
                        <a:rPr lang="en-US" sz="900" b="0" spc="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Dedu</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tible</a:t>
                      </a:r>
                    </a:p>
                    <a:p>
                      <a:pPr marL="114300" marR="0">
                        <a:lnSpc>
                          <a:spcPct val="107000"/>
                        </a:lnSpc>
                        <a:spcBef>
                          <a:spcPts val="65"/>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ndividual</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amily</a:t>
                      </a:r>
                    </a:p>
                  </a:txBody>
                  <a:tcPr marL="0" marR="0" marT="0" marB="0" anchor="ctr">
                    <a:lnL>
                      <a:noFill/>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None</a:t>
                      </a:r>
                      <a:r>
                        <a:rPr lang="en-US" sz="900" b="0" spc="-1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None</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None</a:t>
                      </a:r>
                      <a:r>
                        <a:rPr lang="en-US" sz="900" b="0" spc="-1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25">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None</a:t>
                      </a:r>
                      <a:endParaRPr lang="en-US" sz="900" b="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684646"/>
                  </a:ext>
                </a:extLst>
              </a:tr>
              <a:tr h="389824">
                <a:tc>
                  <a:txBody>
                    <a:bodyPr/>
                    <a:lstStyle/>
                    <a:p>
                      <a:pPr marL="114300" marR="34290">
                        <a:lnSpc>
                          <a:spcPct val="106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of-</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oc</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k</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M</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aximum</a:t>
                      </a:r>
                    </a:p>
                    <a:p>
                      <a:pPr marL="114300" marR="34290">
                        <a:lnSpc>
                          <a:spcPct val="106000"/>
                        </a:lnSpc>
                        <a:spcBef>
                          <a:spcPts val="0"/>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ndividual</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amily</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$1,50</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3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$3,000</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$2,50</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3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$5,000</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1053144"/>
                  </a:ext>
                </a:extLst>
              </a:tr>
              <a:tr h="256054">
                <a:tc>
                  <a:txBody>
                    <a:bodyPr/>
                    <a:lstStyle/>
                    <a:p>
                      <a:pPr marL="114300" marR="0">
                        <a:lnSpc>
                          <a:spcPct val="107000"/>
                        </a:lnSpc>
                        <a:spcBef>
                          <a:spcPts val="210"/>
                        </a:spcBef>
                        <a:spcAft>
                          <a:spcPts val="800"/>
                        </a:spcAft>
                      </a:pP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ti</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21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0" spc="-4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21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0" spc="-4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324812329"/>
                  </a:ext>
                </a:extLst>
              </a:tr>
              <a:tr h="377385">
                <a:tc>
                  <a:txBody>
                    <a:bodyPr/>
                    <a:lstStyle/>
                    <a:p>
                      <a:pPr marL="114300" marR="0">
                        <a:lnSpc>
                          <a:spcPct val="107000"/>
                        </a:lnSpc>
                        <a:spcBef>
                          <a:spcPts val="210"/>
                        </a:spcBef>
                        <a:spcAft>
                          <a:spcPts val="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ffi</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isit</a:t>
                      </a:r>
                    </a:p>
                    <a:p>
                      <a:pPr marL="114300" marR="0">
                        <a:lnSpc>
                          <a:spcPct val="107000"/>
                        </a:lnSpc>
                        <a:spcBef>
                          <a:spcPts val="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(prima</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y/specialist)</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2863674216"/>
                  </a:ext>
                </a:extLst>
              </a:tr>
              <a:tr h="381267">
                <a:tc>
                  <a:txBody>
                    <a:bodyPr/>
                    <a:lstStyle/>
                    <a:p>
                      <a:pPr marL="114300" marR="0">
                        <a:lnSpc>
                          <a:spcPct val="107000"/>
                        </a:lnSpc>
                        <a:spcBef>
                          <a:spcPts val="210"/>
                        </a:spcBef>
                        <a:spcAft>
                          <a:spcPts val="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Teladoc Consultation</a:t>
                      </a:r>
                      <a:endPar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14300" marR="0">
                        <a:lnSpc>
                          <a:spcPct val="107000"/>
                        </a:lnSpc>
                        <a:spcBef>
                          <a:spcPts val="210"/>
                        </a:spcBef>
                        <a:spcAft>
                          <a:spcPts val="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(Blue Shield Plans Only)</a:t>
                      </a:r>
                      <a:endPar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$5</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$5</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467873465"/>
                  </a:ext>
                </a:extLst>
              </a:tr>
              <a:tr h="562950">
                <a:tc>
                  <a:txBody>
                    <a:bodyPr/>
                    <a:lstStyle/>
                    <a:p>
                      <a:pPr marL="118745" marR="0">
                        <a:lnSpc>
                          <a:spcPct val="107000"/>
                        </a:lnSpc>
                        <a:spcBef>
                          <a:spcPts val="600"/>
                        </a:spcBef>
                        <a:spcAft>
                          <a:spcPts val="6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Lab &amp; X-Ray</a:t>
                      </a:r>
                    </a:p>
                    <a:p>
                      <a:pPr marL="118745" marR="0">
                        <a:lnSpc>
                          <a:spcPct val="107000"/>
                        </a:lnSpc>
                        <a:spcBef>
                          <a:spcPts val="65"/>
                        </a:spcBef>
                        <a:spcAft>
                          <a:spcPts val="6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T/MRI/P</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4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8745" marR="0" algn="ctr">
                        <a:lnSpc>
                          <a:spcPts val="500"/>
                        </a:lnSpc>
                        <a:spcBef>
                          <a:spcPts val="1200"/>
                        </a:spcBef>
                        <a:spcAft>
                          <a:spcPts val="600"/>
                        </a:spcAft>
                      </a:pP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No copay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8745" marR="0" algn="ctr">
                        <a:lnSpc>
                          <a:spcPts val="500"/>
                        </a:lnSpc>
                        <a:spcBef>
                          <a:spcPts val="1200"/>
                        </a:spcBef>
                        <a:spcAft>
                          <a:spcPts val="600"/>
                        </a:spcAft>
                      </a:pP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No copay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8745" marR="0" algn="ctr">
                        <a:lnSpc>
                          <a:spcPts val="500"/>
                        </a:lnSpc>
                        <a:spcBef>
                          <a:spcPts val="1200"/>
                        </a:spcBef>
                        <a:spcAft>
                          <a:spcPts val="600"/>
                        </a:spcAft>
                      </a:pP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No copay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8745" marR="0" algn="ctr">
                        <a:lnSpc>
                          <a:spcPts val="500"/>
                        </a:lnSpc>
                        <a:spcBef>
                          <a:spcPts val="1200"/>
                        </a:spcBef>
                        <a:spcAft>
                          <a:spcPts val="600"/>
                        </a:spcAft>
                      </a:pP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No copay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024035061"/>
                  </a:ext>
                </a:extLst>
              </a:tr>
              <a:tr h="365502">
                <a:tc>
                  <a:txBody>
                    <a:bodyPr/>
                    <a:lstStyle/>
                    <a:p>
                      <a:pPr marL="114300" marR="0">
                        <a:lnSpc>
                          <a:spcPct val="107000"/>
                        </a:lnSpc>
                        <a:spcBef>
                          <a:spcPts val="210"/>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np</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4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Hospital</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8745" marR="0" algn="ctr">
                        <a:lnSpc>
                          <a:spcPct val="107000"/>
                        </a:lnSpc>
                        <a:spcBef>
                          <a:spcPts val="600"/>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$250 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 per admit</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600"/>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$500 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 per admit</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4645820"/>
                  </a:ext>
                </a:extLst>
              </a:tr>
              <a:tr h="359422">
                <a:tc>
                  <a:txBody>
                    <a:bodyPr/>
                    <a:lstStyle/>
                    <a:p>
                      <a:pPr marL="114300" marR="0">
                        <a:lnSpc>
                          <a:spcPct val="107000"/>
                        </a:lnSpc>
                        <a:spcBef>
                          <a:spcPts val="210"/>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utp</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5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Su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600"/>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$125</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 per procedure</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600"/>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$25</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 per procedure</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908302"/>
                  </a:ext>
                </a:extLst>
              </a:tr>
              <a:tr h="365502">
                <a:tc>
                  <a:txBody>
                    <a:bodyPr/>
                    <a:lstStyle/>
                    <a:p>
                      <a:pPr marL="114300" marR="0">
                        <a:lnSpc>
                          <a:spcPct val="107000"/>
                        </a:lnSpc>
                        <a:spcBef>
                          <a:spcPts val="210"/>
                        </a:spcBef>
                        <a:spcAft>
                          <a:spcPts val="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Eme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gen</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r>
                        <a:rPr lang="en-US" sz="900" b="0" spc="20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oom</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(wai</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ed</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if</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admit</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ed)</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$10</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$15</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0212590"/>
                  </a:ext>
                </a:extLst>
              </a:tr>
              <a:tr h="310779">
                <a:tc>
                  <a:txBody>
                    <a:bodyPr/>
                    <a:lstStyle/>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3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60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60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5909708"/>
                  </a:ext>
                </a:extLst>
              </a:tr>
              <a:tr h="898528">
                <a:tc>
                  <a:txBody>
                    <a:bodyPr/>
                    <a:lstStyle/>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Chiropractic Care</a:t>
                      </a:r>
                    </a:p>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Acupuncture Care</a:t>
                      </a:r>
                    </a:p>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8745" marR="0" algn="ctr">
                        <a:lnSpc>
                          <a:spcPct val="107000"/>
                        </a:lnSpc>
                        <a:spcBef>
                          <a:spcPts val="600"/>
                        </a:spcBef>
                        <a:spcAft>
                          <a:spcPts val="800"/>
                        </a:spcAft>
                      </a:pPr>
                      <a:r>
                        <a:rPr lang="en-US" sz="900" b="0" spc="-2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$15 copay</a:t>
                      </a:r>
                      <a:endParaRPr lang="en-US" sz="900" b="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8745" marR="0" algn="ctr">
                        <a:lnSpc>
                          <a:spcPct val="107000"/>
                        </a:lnSpc>
                        <a:spcBef>
                          <a:spcPts val="600"/>
                        </a:spcBef>
                        <a:spcAft>
                          <a:spcPts val="800"/>
                        </a:spcAft>
                      </a:pPr>
                      <a:r>
                        <a:rPr lang="en-US" sz="900" b="0" spc="-2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$15 copay</a:t>
                      </a:r>
                      <a:endParaRPr lang="en-US" sz="900" b="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00"/>
                        </a:spcBef>
                        <a:spcAft>
                          <a:spcPts val="800"/>
                        </a:spcAft>
                      </a:pPr>
                      <a:r>
                        <a:rPr lang="en-US" sz="900" b="0" spc="-2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(Combined 30 visits per year)</a:t>
                      </a:r>
                      <a:endParaRPr lang="en-US" sz="900" b="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60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$15 copay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0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$15 copay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0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(Combined 30 visits per year)</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9583635"/>
                  </a:ext>
                </a:extLst>
              </a:tr>
            </a:tbl>
          </a:graphicData>
        </a:graphic>
      </p:graphicFrame>
    </p:spTree>
    <p:custDataLst>
      <p:tags r:id="rId1"/>
    </p:custDataLst>
    <p:extLst>
      <p:ext uri="{BB962C8B-B14F-4D97-AF65-F5344CB8AC3E}">
        <p14:creationId xmlns:p14="http://schemas.microsoft.com/office/powerpoint/2010/main" val="182567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rPr>
              <a:t>Blue Shield HMO Pharmacy Plans</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pPr/>
              <a:t>8</a:t>
            </a:fld>
            <a:endParaRPr lang="en-US" dirty="0">
              <a:solidFill>
                <a:schemeClr val="tx1"/>
              </a:solidFill>
            </a:endParaRPr>
          </a:p>
        </p:txBody>
      </p:sp>
      <p:sp>
        <p:nvSpPr>
          <p:cNvPr id="12" name="Control 2"/>
          <p:cNvSpPr>
            <a:spLocks noChangeArrowheads="1" noChangeShapeType="1"/>
          </p:cNvSpPr>
          <p:nvPr/>
        </p:nvSpPr>
        <p:spPr bwMode="auto">
          <a:xfrm>
            <a:off x="3236913" y="2495550"/>
            <a:ext cx="7086600" cy="4865688"/>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7" name="Control 2"/>
          <p:cNvSpPr>
            <a:spLocks noChangeArrowheads="1" noChangeShapeType="1"/>
          </p:cNvSpPr>
          <p:nvPr/>
        </p:nvSpPr>
        <p:spPr bwMode="auto">
          <a:xfrm>
            <a:off x="4292600" y="2466975"/>
            <a:ext cx="7086600" cy="7258050"/>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31256466"/>
              </p:ext>
            </p:extLst>
          </p:nvPr>
        </p:nvGraphicFramePr>
        <p:xfrm>
          <a:off x="2862470" y="1729999"/>
          <a:ext cx="6467059" cy="3245602"/>
        </p:xfrm>
        <a:graphic>
          <a:graphicData uri="http://schemas.openxmlformats.org/drawingml/2006/table">
            <a:tbl>
              <a:tblPr firstRow="1" firstCol="1" lastRow="1" lastCol="1" bandRow="1" bandCol="1"/>
              <a:tblGrid>
                <a:gridCol w="1968542">
                  <a:extLst>
                    <a:ext uri="{9D8B030D-6E8A-4147-A177-3AD203B41FA5}">
                      <a16:colId xmlns:a16="http://schemas.microsoft.com/office/drawing/2014/main" val="3400152160"/>
                    </a:ext>
                  </a:extLst>
                </a:gridCol>
                <a:gridCol w="2302058">
                  <a:extLst>
                    <a:ext uri="{9D8B030D-6E8A-4147-A177-3AD203B41FA5}">
                      <a16:colId xmlns:a16="http://schemas.microsoft.com/office/drawing/2014/main" val="3813069103"/>
                    </a:ext>
                  </a:extLst>
                </a:gridCol>
                <a:gridCol w="2196459">
                  <a:extLst>
                    <a:ext uri="{9D8B030D-6E8A-4147-A177-3AD203B41FA5}">
                      <a16:colId xmlns:a16="http://schemas.microsoft.com/office/drawing/2014/main" val="107553716"/>
                    </a:ext>
                  </a:extLst>
                </a:gridCol>
              </a:tblGrid>
              <a:tr h="349250">
                <a:tc>
                  <a:txBody>
                    <a:bodyPr/>
                    <a:lstStyle/>
                    <a:p>
                      <a:pPr marL="114300" marR="0">
                        <a:lnSpc>
                          <a:spcPct val="107000"/>
                        </a:lnSpc>
                        <a:spcBef>
                          <a:spcPts val="0"/>
                        </a:spcBef>
                        <a:spcAft>
                          <a:spcPts val="800"/>
                        </a:spcAft>
                      </a:pPr>
                      <a:r>
                        <a:rPr lang="en-US" sz="9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114300" marR="59055" algn="ctr">
                        <a:lnSpc>
                          <a:spcPct val="107000"/>
                        </a:lnSpc>
                        <a:spcBef>
                          <a:spcPts val="190"/>
                        </a:spcBef>
                        <a:spcAft>
                          <a:spcPts val="800"/>
                        </a:spcAft>
                      </a:pP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Blue Shield HMO Full Network </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114300" marR="59055" algn="ctr">
                        <a:lnSpc>
                          <a:spcPct val="107000"/>
                        </a:lnSpc>
                        <a:spcBef>
                          <a:spcPts val="190"/>
                        </a:spcBef>
                        <a:spcAft>
                          <a:spcPts val="800"/>
                        </a:spcAft>
                      </a:pP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Blue Shield HMO Trio Network</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453182529"/>
                  </a:ext>
                </a:extLst>
              </a:tr>
              <a:tr h="466207">
                <a:tc>
                  <a:txBody>
                    <a:bodyPr/>
                    <a:lstStyle/>
                    <a:p>
                      <a:pPr marL="114300" marR="163830">
                        <a:lnSpc>
                          <a:spcPct val="106000"/>
                        </a:lnSpc>
                        <a:spcBef>
                          <a:spcPts val="600"/>
                        </a:spcBef>
                        <a:spcAft>
                          <a:spcPts val="800"/>
                        </a:spcAft>
                      </a:pP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Pr</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escription</a:t>
                      </a:r>
                      <a:r>
                        <a:rPr lang="en-US" sz="900" b="1" spc="-2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D</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rug</a:t>
                      </a:r>
                      <a:r>
                        <a:rPr lang="en-US" sz="900" b="1" spc="6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1" spc="-1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C</a:t>
                      </a:r>
                      <a:r>
                        <a:rPr lang="en-US" sz="900" b="1" spc="-5"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v</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e</a:t>
                      </a:r>
                      <a:r>
                        <a:rPr lang="en-US" sz="900" b="1" spc="-10"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1" dirty="0">
                          <a:solidFill>
                            <a:srgbClr val="FDFDFD"/>
                          </a:solidFill>
                          <a:effectLst/>
                          <a:latin typeface="Arial" panose="020B0604020202020204" pitchFamily="34" charset="0"/>
                          <a:ea typeface="Calibri" panose="020F0502020204030204" pitchFamily="34" charset="0"/>
                          <a:cs typeface="Times New Roman" panose="02020603050405020304" pitchFamily="18" charset="0"/>
                        </a:rPr>
                        <a:t>age</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14300" marR="0" algn="ctr">
                        <a:lnSpc>
                          <a:spcPct val="106000"/>
                        </a:lnSpc>
                        <a:spcBef>
                          <a:spcPts val="600"/>
                        </a:spcBef>
                        <a:spcAft>
                          <a:spcPts val="0"/>
                        </a:spcAft>
                      </a:pPr>
                      <a:r>
                        <a:rPr lang="en-US" sz="900" b="1" spc="-2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Express Scripts</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14300" marR="0" algn="ctr">
                        <a:lnSpc>
                          <a:spcPct val="106000"/>
                        </a:lnSpc>
                        <a:spcBef>
                          <a:spcPts val="600"/>
                        </a:spcBef>
                        <a:spcAft>
                          <a:spcPts val="0"/>
                        </a:spcAft>
                      </a:pPr>
                      <a:r>
                        <a:rPr lang="en-US" sz="900" b="1" spc="-2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Express Scripts</a:t>
                      </a:r>
                      <a:endParaRPr lang="en-US" sz="900" dirty="0">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192938602"/>
                  </a:ext>
                </a:extLst>
              </a:tr>
              <a:tr h="394970">
                <a:tc>
                  <a:txBody>
                    <a:bodyPr/>
                    <a:lstStyle/>
                    <a:p>
                      <a:pPr marL="114300" marR="34290">
                        <a:lnSpc>
                          <a:spcPct val="106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u</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a:t>
                      </a:r>
                      <a:r>
                        <a:rPr lang="en-US" sz="900" b="0" spc="1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of-</a:t>
                      </a:r>
                      <a:r>
                        <a:rPr lang="en-US" sz="900" b="0" spc="-2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oc</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k</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et </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aximum</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163830">
                        <a:lnSpc>
                          <a:spcPct val="106000"/>
                        </a:lnSpc>
                        <a:spcBef>
                          <a:spcPts val="600"/>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ndividual</a:t>
                      </a:r>
                      <a:r>
                        <a:rPr lang="en-US" sz="900" b="0" spc="-3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9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4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amily</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a:noFill/>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6000"/>
                        </a:lnSpc>
                        <a:spcBef>
                          <a:spcPts val="600"/>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$2,50</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3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$5,000</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6000"/>
                        </a:lnSpc>
                        <a:spcBef>
                          <a:spcPts val="600"/>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$2,50</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3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$5,000</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770006"/>
                  </a:ext>
                </a:extLst>
              </a:tr>
              <a:tr h="1005840">
                <a:tc>
                  <a:txBody>
                    <a:bodyPr/>
                    <a:lstStyle/>
                    <a:p>
                      <a:pPr marL="114300" marR="0">
                        <a:lnSpc>
                          <a:spcPct val="107000"/>
                        </a:lnSpc>
                        <a:spcBef>
                          <a:spcPts val="600"/>
                        </a:spcBef>
                        <a:spcAft>
                          <a:spcPts val="0"/>
                        </a:spcAft>
                      </a:pPr>
                      <a:r>
                        <a:rPr lang="en-US" sz="900" b="0" spc="-2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t>
                      </a:r>
                      <a:r>
                        <a:rPr lang="en-US" sz="900" b="0" spc="-1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spc="-1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escriptio</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a:t>
                      </a:r>
                      <a:r>
                        <a:rPr lang="en-US" sz="900" b="0" spc="-3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a:t>
                      </a:r>
                      <a:r>
                        <a:rPr lang="en-US" sz="900" b="0" spc="-1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rug</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spc="-1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etail</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nSpc>
                          <a:spcPct val="107000"/>
                        </a:lnSpc>
                        <a:spcBef>
                          <a:spcPts val="165"/>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ene</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ic</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Brand</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Non-</a:t>
                      </a:r>
                      <a:r>
                        <a:rPr lang="en-US" sz="900" b="0" spc="-3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mula</a:t>
                      </a:r>
                      <a:r>
                        <a:rPr lang="en-US" sz="900" b="0" spc="2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y</a:t>
                      </a:r>
                      <a:r>
                        <a:rPr lang="en-US" sz="900" b="0" spc="-2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Brand</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165"/>
                        </a:spcBef>
                        <a:spcAft>
                          <a:spcPts val="800"/>
                        </a:spcAft>
                      </a:pP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(30</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a:t>
                      </a:r>
                      <a:r>
                        <a:rPr lang="en-US" sz="900" b="0" spc="-15"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y</a:t>
                      </a:r>
                      <a:r>
                        <a:rPr lang="en-US" sz="900" b="0" spc="-45"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supply)</a:t>
                      </a:r>
                      <a:endParaRPr lang="en-US" sz="900" b="0" dirty="0">
                        <a:solidFill>
                          <a:schemeClr val="tx2"/>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5"/>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50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165"/>
                        </a:spcBef>
                        <a:spcAft>
                          <a:spcPts val="800"/>
                        </a:spcAft>
                      </a:pP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(30</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a:t>
                      </a:r>
                      <a:r>
                        <a:rPr lang="en-US" sz="900" b="0" spc="-15"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y</a:t>
                      </a:r>
                      <a:r>
                        <a:rPr lang="en-US" sz="900" b="0" spc="-45"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supply)</a:t>
                      </a:r>
                      <a:endParaRPr lang="en-US" sz="900" b="0" dirty="0">
                        <a:solidFill>
                          <a:schemeClr val="tx2"/>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5"/>
                        </a:spcBef>
                        <a:spcAft>
                          <a:spcPts val="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50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408236"/>
                  </a:ext>
                </a:extLst>
              </a:tr>
              <a:tr h="1029335">
                <a:tc>
                  <a:txBody>
                    <a:bodyPr/>
                    <a:lstStyle/>
                    <a:p>
                      <a:pPr marL="114300" marR="0">
                        <a:lnSpc>
                          <a:spcPct val="107000"/>
                        </a:lnSpc>
                        <a:spcBef>
                          <a:spcPts val="210"/>
                        </a:spcBef>
                        <a:spcAft>
                          <a:spcPts val="800"/>
                        </a:spcAft>
                      </a:pPr>
                      <a:r>
                        <a:rPr lang="en-US" sz="900" b="0" spc="-1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escription</a:t>
                      </a:r>
                      <a:r>
                        <a:rPr lang="en-US" sz="900" b="0" spc="-2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rug:</a:t>
                      </a:r>
                      <a:r>
                        <a:rPr lang="en-US" sz="900" b="0" spc="2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ail</a:t>
                      </a:r>
                      <a:r>
                        <a:rPr lang="en-US" sz="900" b="0" spc="-8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0" spc="-1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der</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nSpc>
                          <a:spcPct val="107000"/>
                        </a:lnSpc>
                        <a:spcBef>
                          <a:spcPts val="165"/>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ene</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ic</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Brand</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Non-</a:t>
                      </a:r>
                      <a:r>
                        <a:rPr lang="en-US" sz="900" b="0" spc="-3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a:t>
                      </a:r>
                      <a:r>
                        <a:rPr lang="en-US" sz="900" b="0" spc="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mula</a:t>
                      </a:r>
                      <a:r>
                        <a:rPr lang="en-US" sz="900" b="0" spc="25"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y</a:t>
                      </a:r>
                      <a:r>
                        <a:rPr lang="en-US" sz="900" b="0" spc="-2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Brand</a:t>
                      </a:r>
                      <a:endParaRPr lang="en-US" sz="900" b="0" dirty="0">
                        <a:solidFill>
                          <a:schemeClr val="tx1"/>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165"/>
                        </a:spcBef>
                        <a:spcAft>
                          <a:spcPts val="800"/>
                        </a:spcAft>
                      </a:pP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(90</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a:t>
                      </a:r>
                      <a:r>
                        <a:rPr lang="en-US" sz="900" b="0" spc="-15"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y</a:t>
                      </a:r>
                      <a:r>
                        <a:rPr lang="en-US" sz="900" b="0" spc="-45"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supply)</a:t>
                      </a:r>
                      <a:endParaRPr lang="en-US" sz="900" b="0" dirty="0">
                        <a:solidFill>
                          <a:schemeClr val="tx2"/>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$4</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$10</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165"/>
                        </a:spcBef>
                        <a:spcAft>
                          <a:spcPts val="800"/>
                        </a:spcAft>
                      </a:pP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(90</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a:t>
                      </a:r>
                      <a:r>
                        <a:rPr lang="en-US" sz="900" b="0" spc="-15"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y</a:t>
                      </a:r>
                      <a:r>
                        <a:rPr lang="en-US" sz="900" b="0" spc="-45"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1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supply)</a:t>
                      </a:r>
                      <a:endParaRPr lang="en-US" sz="900" b="0" dirty="0">
                        <a:solidFill>
                          <a:schemeClr val="tx2"/>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0"/>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$4</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p>
                      <a:pPr marL="114300" marR="0" algn="ctr">
                        <a:lnSpc>
                          <a:spcPct val="107000"/>
                        </a:lnSpc>
                        <a:spcBef>
                          <a:spcPts val="65"/>
                        </a:spcBef>
                        <a:spcAft>
                          <a:spcPts val="800"/>
                        </a:spcAft>
                      </a:pP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$10</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0</a:t>
                      </a:r>
                      <a:r>
                        <a:rPr lang="en-US" sz="900" b="0" spc="-4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900" b="0" spc="-2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cop</a:t>
                      </a:r>
                      <a:r>
                        <a:rPr lang="en-US" sz="900" b="0" spc="-25"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a:t>
                      </a:r>
                      <a:r>
                        <a:rPr lang="en-US" sz="900" b="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y</a:t>
                      </a:r>
                      <a:endParaRPr lang="en-US" sz="900" b="0" dirty="0">
                        <a:solidFill>
                          <a:schemeClr val="accent6"/>
                        </a:solidFill>
                        <a:effectLst/>
                        <a:latin typeface="Trade Gothic LT Std" panose="020B050302050202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7751451"/>
                  </a:ext>
                </a:extLst>
              </a:tr>
            </a:tbl>
          </a:graphicData>
        </a:graphic>
      </p:graphicFrame>
    </p:spTree>
    <p:custDataLst>
      <p:tags r:id="rId1"/>
    </p:custDataLst>
    <p:extLst>
      <p:ext uri="{BB962C8B-B14F-4D97-AF65-F5344CB8AC3E}">
        <p14:creationId xmlns:p14="http://schemas.microsoft.com/office/powerpoint/2010/main" val="168190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6"/>
            <a:ext cx="10515600" cy="1325563"/>
          </a:xfrm>
        </p:spPr>
        <p:txBody>
          <a:bodyPr>
            <a:normAutofit/>
          </a:bodyPr>
          <a:lstStyle/>
          <a:p>
            <a:r>
              <a:rPr lang="en-US" sz="3600" dirty="0">
                <a:solidFill>
                  <a:schemeClr val="tx2"/>
                </a:solidFill>
              </a:rPr>
              <a:t>Blue Shield PPO Medical Plan</a:t>
            </a:r>
          </a:p>
        </p:txBody>
      </p:sp>
      <p:sp>
        <p:nvSpPr>
          <p:cNvPr id="4" name="Slide Number Placeholder 3"/>
          <p:cNvSpPr>
            <a:spLocks noGrp="1"/>
          </p:cNvSpPr>
          <p:nvPr>
            <p:ph type="sldNum" sz="quarter" idx="12"/>
          </p:nvPr>
        </p:nvSpPr>
        <p:spPr/>
        <p:txBody>
          <a:bodyPr/>
          <a:lstStyle/>
          <a:p>
            <a:fld id="{9F630B48-C198-4274-AD77-2E4A0912229A}" type="slidenum">
              <a:rPr lang="en-US" smtClean="0">
                <a:solidFill>
                  <a:schemeClr val="tx1"/>
                </a:solidFill>
              </a:rPr>
              <a:pPr/>
              <a:t>9</a:t>
            </a:fld>
            <a:endParaRPr lang="en-US" dirty="0">
              <a:solidFill>
                <a:schemeClr val="tx1"/>
              </a:solidFill>
            </a:endParaRPr>
          </a:p>
        </p:txBody>
      </p:sp>
      <p:sp>
        <p:nvSpPr>
          <p:cNvPr id="12" name="Control 2"/>
          <p:cNvSpPr>
            <a:spLocks noChangeArrowheads="1" noChangeShapeType="1"/>
          </p:cNvSpPr>
          <p:nvPr/>
        </p:nvSpPr>
        <p:spPr bwMode="auto">
          <a:xfrm>
            <a:off x="3322982" y="2517775"/>
            <a:ext cx="7086600" cy="4865688"/>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5" name="Control 3"/>
          <p:cNvSpPr>
            <a:spLocks noChangeArrowheads="1" noChangeShapeType="1"/>
          </p:cNvSpPr>
          <p:nvPr/>
        </p:nvSpPr>
        <p:spPr bwMode="auto">
          <a:xfrm>
            <a:off x="2946400" y="2517775"/>
            <a:ext cx="7123113" cy="445928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7" name="Control 1"/>
          <p:cNvSpPr>
            <a:spLocks noChangeArrowheads="1" noChangeShapeType="1"/>
          </p:cNvSpPr>
          <p:nvPr/>
        </p:nvSpPr>
        <p:spPr bwMode="auto">
          <a:xfrm>
            <a:off x="4178300" y="2381250"/>
            <a:ext cx="7123113" cy="6907213"/>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2697193164"/>
              </p:ext>
            </p:extLst>
          </p:nvPr>
        </p:nvGraphicFramePr>
        <p:xfrm>
          <a:off x="2620195" y="1282735"/>
          <a:ext cx="6951610" cy="5115880"/>
        </p:xfrm>
        <a:graphic>
          <a:graphicData uri="http://schemas.openxmlformats.org/drawingml/2006/table">
            <a:tbl>
              <a:tblPr firstRow="1" firstCol="1" lastRow="1" lastCol="1" bandRow="1" bandCol="1"/>
              <a:tblGrid>
                <a:gridCol w="1986175">
                  <a:extLst>
                    <a:ext uri="{9D8B030D-6E8A-4147-A177-3AD203B41FA5}">
                      <a16:colId xmlns:a16="http://schemas.microsoft.com/office/drawing/2014/main" val="2670490883"/>
                    </a:ext>
                  </a:extLst>
                </a:gridCol>
                <a:gridCol w="2544786">
                  <a:extLst>
                    <a:ext uri="{9D8B030D-6E8A-4147-A177-3AD203B41FA5}">
                      <a16:colId xmlns:a16="http://schemas.microsoft.com/office/drawing/2014/main" val="664124343"/>
                    </a:ext>
                  </a:extLst>
                </a:gridCol>
                <a:gridCol w="2420649">
                  <a:extLst>
                    <a:ext uri="{9D8B030D-6E8A-4147-A177-3AD203B41FA5}">
                      <a16:colId xmlns:a16="http://schemas.microsoft.com/office/drawing/2014/main" val="2646027198"/>
                    </a:ext>
                  </a:extLst>
                </a:gridCol>
              </a:tblGrid>
              <a:tr h="385235">
                <a:tc>
                  <a:txBody>
                    <a:bodyPr/>
                    <a:lstStyle/>
                    <a:p>
                      <a:pPr marL="114300" marR="0">
                        <a:lnSpc>
                          <a:spcPct val="107000"/>
                        </a:lnSpc>
                        <a:spcBef>
                          <a:spcPts val="0"/>
                        </a:spcBef>
                        <a:spcAft>
                          <a:spcPts val="800"/>
                        </a:spcAft>
                      </a:pPr>
                      <a:r>
                        <a:rPr lang="en-US" sz="900" b="1" dirty="0">
                          <a:effectLst/>
                          <a:latin typeface="Arial" panose="020B0604020202020204" pitchFamily="34" charset="0"/>
                          <a:ea typeface="Calibri" panose="020F0502020204030204" pitchFamily="34" charset="0"/>
                          <a:cs typeface="Arial" panose="020B0604020202020204" pitchFamily="34" charset="0"/>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gridSpan="2">
                  <a:txBody>
                    <a:bodyPr/>
                    <a:lstStyle/>
                    <a:p>
                      <a:pPr marL="114300" marR="0" algn="ctr">
                        <a:lnSpc>
                          <a:spcPct val="107000"/>
                        </a:lnSpc>
                        <a:spcBef>
                          <a:spcPts val="0"/>
                        </a:spcBef>
                        <a:spcAft>
                          <a:spcPts val="800"/>
                        </a:spcAft>
                      </a:pPr>
                      <a:r>
                        <a:rPr lang="en-US" sz="900" b="1" spc="10" dirty="0">
                          <a:solidFill>
                            <a:srgbClr val="FDFDFD"/>
                          </a:solidFill>
                          <a:effectLst/>
                          <a:latin typeface="Arial" panose="020B0604020202020204" pitchFamily="34" charset="0"/>
                          <a:ea typeface="Calibri" panose="020F0502020204030204" pitchFamily="34" charset="0"/>
                          <a:cs typeface="Arial" panose="020B0604020202020204" pitchFamily="34" charset="0"/>
                        </a:rPr>
                        <a:t>Blue Shield </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PPO</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1207936241"/>
                  </a:ext>
                </a:extLst>
              </a:tr>
              <a:tr h="217132">
                <a:tc>
                  <a:txBody>
                    <a:bodyPr/>
                    <a:lstStyle/>
                    <a:p>
                      <a:pPr marL="114300" marR="0" algn="ctr">
                        <a:lnSpc>
                          <a:spcPct val="107000"/>
                        </a:lnSpc>
                        <a:spcBef>
                          <a:spcPts val="21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P</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lan</a:t>
                      </a:r>
                      <a:r>
                        <a:rPr lang="en-US" sz="900" b="1" spc="60" dirty="0">
                          <a:solidFill>
                            <a:srgbClr val="FDFDFD"/>
                          </a:solidFill>
                          <a:effectLst/>
                          <a:latin typeface="Arial" panose="020B0604020202020204" pitchFamily="34" charset="0"/>
                          <a:ea typeface="Calibri" panose="020F0502020204030204" pitchFamily="34" charset="0"/>
                          <a:cs typeface="Arial" panose="020B0604020202020204" pitchFamily="34" charset="0"/>
                        </a:rPr>
                        <a:t> </a:t>
                      </a:r>
                      <a:r>
                        <a:rPr lang="en-US" sz="900" b="1" spc="-25" dirty="0">
                          <a:solidFill>
                            <a:srgbClr val="FDFDFD"/>
                          </a:solidFill>
                          <a:effectLst/>
                          <a:latin typeface="Arial" panose="020B0604020202020204" pitchFamily="34" charset="0"/>
                          <a:ea typeface="Calibri" panose="020F0502020204030204" pitchFamily="34" charset="0"/>
                          <a:cs typeface="Arial" panose="020B0604020202020204" pitchFamily="34" charset="0"/>
                        </a:rPr>
                        <a:t>F</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e</a:t>
                      </a: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a</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tu</a:t>
                      </a:r>
                      <a:r>
                        <a:rPr lang="en-US" sz="900" b="1" spc="-10" dirty="0">
                          <a:solidFill>
                            <a:srgbClr val="FDFDFD"/>
                          </a:solidFill>
                          <a:effectLst/>
                          <a:latin typeface="Arial" panose="020B0604020202020204" pitchFamily="34" charset="0"/>
                          <a:ea typeface="Calibri" panose="020F0502020204030204" pitchFamily="34" charset="0"/>
                          <a:cs typeface="Arial" panose="020B0604020202020204" pitchFamily="34" charset="0"/>
                        </a:rPr>
                        <a:t>r</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114300" marR="0" algn="ctr">
                        <a:lnSpc>
                          <a:spcPct val="107000"/>
                        </a:lnSpc>
                        <a:spcBef>
                          <a:spcPts val="21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I</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n-Ne</a:t>
                      </a: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t</a:t>
                      </a:r>
                      <a:r>
                        <a:rPr lang="en-US" sz="900" b="1" spc="-10" dirty="0">
                          <a:solidFill>
                            <a:srgbClr val="FDFDFD"/>
                          </a:solidFill>
                          <a:effectLst/>
                          <a:latin typeface="Arial" panose="020B0604020202020204" pitchFamily="34" charset="0"/>
                          <a:ea typeface="Calibri" panose="020F0502020204030204" pitchFamily="34" charset="0"/>
                          <a:cs typeface="Arial" panose="020B0604020202020204" pitchFamily="34" charset="0"/>
                        </a:rPr>
                        <a:t>w</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ork</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114300" marR="0" algn="ctr">
                        <a:lnSpc>
                          <a:spcPct val="107000"/>
                        </a:lnSpc>
                        <a:spcBef>
                          <a:spcPts val="210"/>
                        </a:spcBef>
                        <a:spcAft>
                          <a:spcPts val="800"/>
                        </a:spcAft>
                      </a:pP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O</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u</a:t>
                      </a: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t</a:t>
                      </a:r>
                      <a:r>
                        <a:rPr lang="en-US" sz="900" b="1" spc="15" dirty="0">
                          <a:solidFill>
                            <a:srgbClr val="FDFDFD"/>
                          </a:solidFill>
                          <a:effectLst/>
                          <a:latin typeface="Arial" panose="020B0604020202020204" pitchFamily="34" charset="0"/>
                          <a:ea typeface="Calibri" panose="020F0502020204030204" pitchFamily="34" charset="0"/>
                          <a:cs typeface="Arial" panose="020B0604020202020204" pitchFamily="34" charset="0"/>
                        </a:rPr>
                        <a:t>-</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of-Ne</a:t>
                      </a:r>
                      <a:r>
                        <a:rPr lang="en-US" sz="900" b="1" spc="5" dirty="0">
                          <a:solidFill>
                            <a:srgbClr val="FDFDFD"/>
                          </a:solidFill>
                          <a:effectLst/>
                          <a:latin typeface="Arial" panose="020B0604020202020204" pitchFamily="34" charset="0"/>
                          <a:ea typeface="Calibri" panose="020F0502020204030204" pitchFamily="34" charset="0"/>
                          <a:cs typeface="Arial" panose="020B0604020202020204" pitchFamily="34" charset="0"/>
                        </a:rPr>
                        <a:t>t</a:t>
                      </a:r>
                      <a:r>
                        <a:rPr lang="en-US" sz="900" b="1" spc="-10" dirty="0">
                          <a:solidFill>
                            <a:srgbClr val="FDFDFD"/>
                          </a:solidFill>
                          <a:effectLst/>
                          <a:latin typeface="Arial" panose="020B0604020202020204" pitchFamily="34" charset="0"/>
                          <a:ea typeface="Calibri" panose="020F0502020204030204" pitchFamily="34" charset="0"/>
                          <a:cs typeface="Arial" panose="020B0604020202020204" pitchFamily="34" charset="0"/>
                        </a:rPr>
                        <a:t>w</a:t>
                      </a:r>
                      <a:r>
                        <a:rPr lang="en-US" sz="900" b="1" dirty="0">
                          <a:solidFill>
                            <a:srgbClr val="FDFDFD"/>
                          </a:solidFill>
                          <a:effectLst/>
                          <a:latin typeface="Arial" panose="020B0604020202020204" pitchFamily="34" charset="0"/>
                          <a:ea typeface="Calibri" panose="020F0502020204030204" pitchFamily="34" charset="0"/>
                          <a:cs typeface="Arial" panose="020B0604020202020204" pitchFamily="34" charset="0"/>
                        </a:rPr>
                        <a:t>ork</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7735136"/>
                  </a:ext>
                </a:extLst>
              </a:tr>
              <a:tr h="404146">
                <a:tc>
                  <a:txBody>
                    <a:bodyPr/>
                    <a:lstStyle/>
                    <a:p>
                      <a:pPr marL="114300" marR="0">
                        <a:lnSpc>
                          <a:spcPct val="107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nnual</a:t>
                      </a:r>
                      <a:r>
                        <a:rPr lang="en-US" sz="900" b="0" spc="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Dedu</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tible</a:t>
                      </a:r>
                    </a:p>
                    <a:p>
                      <a:pPr marL="114300" marR="0">
                        <a:lnSpc>
                          <a:spcPct val="107000"/>
                        </a:lnSpc>
                        <a:spcBef>
                          <a:spcPts val="65"/>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ndividual</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amily</a:t>
                      </a:r>
                    </a:p>
                  </a:txBody>
                  <a:tcPr marL="0" marR="0" marT="0" marB="0" anchor="ctr">
                    <a:lnL>
                      <a:noFill/>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$500</a:t>
                      </a:r>
                      <a:r>
                        <a:rPr lang="en-US" sz="900" b="0" spc="-8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$1,500</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$1,000</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$3,000</a:t>
                      </a:r>
                    </a:p>
                  </a:txBody>
                  <a:tcPr marL="0" marR="0" marT="0" marB="0" anchor="ctr">
                    <a:lnL w="6350" cap="flat" cmpd="sng" algn="ctr">
                      <a:solidFill>
                        <a:schemeClr val="accent6"/>
                      </a:solid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673094784"/>
                  </a:ext>
                </a:extLst>
              </a:tr>
              <a:tr h="404146">
                <a:tc>
                  <a:txBody>
                    <a:bodyPr/>
                    <a:lstStyle/>
                    <a:p>
                      <a:pPr marL="114300" marR="34290">
                        <a:lnSpc>
                          <a:spcPct val="106000"/>
                        </a:lnSpc>
                        <a:spcBef>
                          <a:spcPts val="210"/>
                        </a:spcBef>
                        <a:spcAft>
                          <a:spcPts val="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of-</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oc</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k</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M</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aximum</a:t>
                      </a:r>
                    </a:p>
                    <a:p>
                      <a:pPr marL="114300" marR="34290">
                        <a:lnSpc>
                          <a:spcPct val="106000"/>
                        </a:lnSpc>
                        <a:spcBef>
                          <a:spcPts val="0"/>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ndividual</a:t>
                      </a:r>
                      <a:r>
                        <a:rPr lang="en-US" sz="900" b="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F</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amily</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$2,000</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$4,000</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$4,000</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9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$8,000</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4163548284"/>
                  </a:ext>
                </a:extLst>
              </a:tr>
              <a:tr h="217132">
                <a:tc>
                  <a:txBody>
                    <a:bodyPr/>
                    <a:lstStyle/>
                    <a:p>
                      <a:pPr marL="114300" marR="0">
                        <a:lnSpc>
                          <a:spcPct val="107000"/>
                        </a:lnSpc>
                        <a:spcBef>
                          <a:spcPts val="210"/>
                        </a:spcBef>
                        <a:spcAft>
                          <a:spcPts val="800"/>
                        </a:spcAft>
                      </a:pPr>
                      <a:r>
                        <a:rPr lang="en-US" sz="900" b="0" spc="-2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US" sz="900" b="0" spc="-15">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spc="-1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2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spc="-1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15">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spc="-10">
                          <a:solidFill>
                            <a:schemeClr val="tx1"/>
                          </a:solidFill>
                          <a:effectLst/>
                          <a:latin typeface="Arial" panose="020B0604020202020204" pitchFamily="34" charset="0"/>
                          <a:ea typeface="Calibri" panose="020F0502020204030204" pitchFamily="34" charset="0"/>
                          <a:cs typeface="Arial" panose="020B0604020202020204" pitchFamily="34" charset="0"/>
                        </a:rPr>
                        <a:t>ti</a:t>
                      </a:r>
                      <a:r>
                        <a:rPr lang="en-US" sz="900" b="0" spc="-2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45">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15">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spc="-1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spc="-15">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a:solidFill>
                            <a:schemeClr val="tx1"/>
                          </a:solidFill>
                          <a:effectLst/>
                          <a:latin typeface="Arial" panose="020B0604020202020204" pitchFamily="34" charset="0"/>
                          <a:ea typeface="Calibri" panose="020F0502020204030204" pitchFamily="34" charset="0"/>
                          <a:cs typeface="Arial" panose="020B0604020202020204" pitchFamily="34" charset="0"/>
                        </a:rPr>
                        <a:t>e</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21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a:t>
                      </a:r>
                      <a:r>
                        <a:rPr lang="en-US" sz="900" b="0" spc="-8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21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 coinsurance after deductible</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138987093"/>
                  </a:ext>
                </a:extLst>
              </a:tr>
              <a:tr h="397841">
                <a:tc>
                  <a:txBody>
                    <a:bodyPr/>
                    <a:lstStyle/>
                    <a:p>
                      <a:pPr marL="114300" marR="0">
                        <a:lnSpc>
                          <a:spcPct val="107000"/>
                        </a:lnSpc>
                        <a:spcBef>
                          <a:spcPts val="210"/>
                        </a:spcBef>
                        <a:spcAft>
                          <a:spcPts val="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ffi</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isit</a:t>
                      </a:r>
                    </a:p>
                    <a:p>
                      <a:pPr marL="114300" marR="0">
                        <a:lnSpc>
                          <a:spcPct val="107000"/>
                        </a:lnSpc>
                        <a:spcBef>
                          <a:spcPts val="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(prima</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y/specialist)</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$20</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 coinsurance after deductible</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2279899700"/>
                  </a:ext>
                </a:extLst>
              </a:tr>
              <a:tr h="448624">
                <a:tc>
                  <a:txBody>
                    <a:bodyPr/>
                    <a:lstStyle/>
                    <a:p>
                      <a:pPr marL="114300" marR="0">
                        <a:lnSpc>
                          <a:spcPct val="107000"/>
                        </a:lnSpc>
                        <a:spcBef>
                          <a:spcPts val="210"/>
                        </a:spcBef>
                        <a:spcAft>
                          <a:spcPts val="0"/>
                        </a:spcAft>
                      </a:pPr>
                      <a:r>
                        <a:rPr lang="en-US" sz="900" b="0" spc="1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Teladoc</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Consultation</a:t>
                      </a:r>
                      <a:endPar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14300" marR="0">
                        <a:lnSpc>
                          <a:spcPct val="107000"/>
                        </a:lnSpc>
                        <a:spcBef>
                          <a:spcPts val="210"/>
                        </a:spcBef>
                        <a:spcAft>
                          <a:spcPts val="0"/>
                        </a:spcAft>
                      </a:pP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(Blue Shield Plans Only)</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$20</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Not covered</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715157117"/>
                  </a:ext>
                </a:extLst>
              </a:tr>
              <a:tr h="427382">
                <a:tc>
                  <a:txBody>
                    <a:bodyPr/>
                    <a:lstStyle/>
                    <a:p>
                      <a:pPr marL="114300" marR="0">
                        <a:lnSpc>
                          <a:spcPct val="107000"/>
                        </a:lnSpc>
                        <a:spcBef>
                          <a:spcPts val="210"/>
                        </a:spcBef>
                        <a:spcAft>
                          <a:spcPts val="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Lab/</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adiology/</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cans</a:t>
                      </a:r>
                    </a:p>
                    <a:p>
                      <a:pPr marL="114300" marR="0">
                        <a:lnSpc>
                          <a:spcPct val="107000"/>
                        </a:lnSpc>
                        <a:spcBef>
                          <a:spcPts val="65"/>
                        </a:spcBef>
                        <a:spcAft>
                          <a:spcPts val="800"/>
                        </a:spcAft>
                      </a:pP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T/MRI/P</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900" b="0" spc="4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ts val="500"/>
                        </a:lnSpc>
                        <a:spcBef>
                          <a:spcPts val="1200"/>
                        </a:spcBef>
                        <a:spcAft>
                          <a:spcPts val="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 copay</a:t>
                      </a:r>
                    </a:p>
                    <a:p>
                      <a:pPr marL="114300" marR="0" algn="ctr">
                        <a:lnSpc>
                          <a:spcPts val="500"/>
                        </a:lnSpc>
                        <a:spcBef>
                          <a:spcPts val="1200"/>
                        </a:spcBef>
                        <a:spcAft>
                          <a:spcPts val="12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No copay</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ts val="500"/>
                        </a:lnSpc>
                        <a:spcBef>
                          <a:spcPts val="1200"/>
                        </a:spcBef>
                        <a:spcAft>
                          <a:spcPts val="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 coinsurance after deductible</a:t>
                      </a:r>
                    </a:p>
                    <a:p>
                      <a:pPr marL="114300" marR="0" algn="ctr">
                        <a:lnSpc>
                          <a:spcPts val="500"/>
                        </a:lnSpc>
                        <a:spcBef>
                          <a:spcPts val="1200"/>
                        </a:spcBef>
                        <a:spcAft>
                          <a:spcPts val="12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 coinsurance after deductible</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869191560"/>
                  </a:ext>
                </a:extLst>
              </a:tr>
              <a:tr h="322196">
                <a:tc>
                  <a:txBody>
                    <a:bodyPr/>
                    <a:lstStyle/>
                    <a:p>
                      <a:pPr marL="114300" marR="0">
                        <a:lnSpc>
                          <a:spcPct val="107000"/>
                        </a:lnSpc>
                        <a:spcBef>
                          <a:spcPts val="210"/>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np</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4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Hospital</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8745" marR="0" algn="ctr">
                        <a:lnSpc>
                          <a:spcPct val="107000"/>
                        </a:lnSpc>
                        <a:spcBef>
                          <a:spcPts val="600"/>
                        </a:spcBef>
                        <a:spcAft>
                          <a:spcPts val="0"/>
                        </a:spcAft>
                      </a:pPr>
                      <a:r>
                        <a:rPr lang="en-US" sz="900" b="0" spc="-10">
                          <a:solidFill>
                            <a:schemeClr val="accent6"/>
                          </a:solidFill>
                          <a:effectLst/>
                          <a:latin typeface="Arial" panose="020B0604020202020204" pitchFamily="34" charset="0"/>
                          <a:ea typeface="Calibri" panose="020F0502020204030204" pitchFamily="34" charset="0"/>
                          <a:cs typeface="Arial" panose="020B0604020202020204" pitchFamily="34" charset="0"/>
                        </a:rPr>
                        <a:t>20% coinsurance after deductible</a:t>
                      </a:r>
                      <a:endParaRPr lang="en-US" sz="900" b="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8745" marR="0" algn="ctr">
                        <a:lnSpc>
                          <a:spcPct val="107000"/>
                        </a:lnSpc>
                        <a:spcBef>
                          <a:spcPts val="600"/>
                        </a:spcBef>
                        <a:spcAft>
                          <a:spcPts val="0"/>
                        </a:spcAft>
                      </a:pP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coinsuranc</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e after deductible</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28477378"/>
                  </a:ext>
                </a:extLst>
              </a:tr>
              <a:tr h="347411">
                <a:tc>
                  <a:txBody>
                    <a:bodyPr/>
                    <a:lstStyle/>
                    <a:p>
                      <a:pPr marL="114300" marR="0">
                        <a:lnSpc>
                          <a:spcPct val="107000"/>
                        </a:lnSpc>
                        <a:spcBef>
                          <a:spcPts val="210"/>
                        </a:spcBef>
                        <a:spcAft>
                          <a:spcPts val="800"/>
                        </a:spcAft>
                      </a:pP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utp</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5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Su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8745" marR="0" algn="ctr">
                        <a:lnSpc>
                          <a:spcPct val="107000"/>
                        </a:lnSpc>
                        <a:spcBef>
                          <a:spcPts val="600"/>
                        </a:spcBef>
                        <a:spcAft>
                          <a:spcPts val="0"/>
                        </a:spcAft>
                      </a:pP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20</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coinsuranc</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e after deductible</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8745" marR="0" algn="ctr">
                        <a:lnSpc>
                          <a:spcPct val="107000"/>
                        </a:lnSpc>
                        <a:spcBef>
                          <a:spcPts val="600"/>
                        </a:spcBef>
                        <a:spcAft>
                          <a:spcPts val="0"/>
                        </a:spcAft>
                      </a:pP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t>
                      </a: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coinsuranc</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e after deductible</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234425696"/>
                  </a:ext>
                </a:extLst>
              </a:tr>
              <a:tr h="378930">
                <a:tc>
                  <a:txBody>
                    <a:bodyPr/>
                    <a:lstStyle/>
                    <a:p>
                      <a:pPr marL="114300" marR="0">
                        <a:lnSpc>
                          <a:spcPct val="107000"/>
                        </a:lnSpc>
                        <a:spcBef>
                          <a:spcPts val="210"/>
                        </a:spcBef>
                        <a:spcAft>
                          <a:spcPts val="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Eme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gen</a:t>
                      </a:r>
                      <a:r>
                        <a:rPr lang="en-US" sz="900" b="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a:t>
                      </a:r>
                      <a:r>
                        <a:rPr lang="en-US" sz="900" b="0" spc="20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oom</a:t>
                      </a:r>
                    </a:p>
                    <a:p>
                      <a:pPr marL="114300" marR="0">
                        <a:lnSpc>
                          <a:spcPct val="107000"/>
                        </a:lnSpc>
                        <a:spcBef>
                          <a:spcPts val="165"/>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(wai</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v</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ed</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if</a:t>
                      </a:r>
                      <a:r>
                        <a:rPr lang="en-US" sz="900" b="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admit</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ed)</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8745" marR="0" algn="ctr">
                        <a:lnSpc>
                          <a:spcPct val="107000"/>
                        </a:lnSpc>
                        <a:spcBef>
                          <a:spcPts val="600"/>
                        </a:spcBef>
                        <a:spcAft>
                          <a:spcPts val="0"/>
                        </a:spcAft>
                      </a:pP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$10</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1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8745" marR="0" algn="ctr">
                        <a:lnSpc>
                          <a:spcPct val="107000"/>
                        </a:lnSpc>
                        <a:spcBef>
                          <a:spcPts val="600"/>
                        </a:spcBef>
                        <a:spcAft>
                          <a:spcPts val="0"/>
                        </a:spcAft>
                      </a:pP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$10</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0</a:t>
                      </a:r>
                      <a:r>
                        <a:rPr lang="en-US" sz="900" b="0" spc="-2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1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147626349"/>
                  </a:ext>
                </a:extLst>
              </a:tr>
              <a:tr h="322196">
                <a:tc>
                  <a:txBody>
                    <a:bodyPr/>
                    <a:lstStyle/>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ge</a:t>
                      </a:r>
                      <a:r>
                        <a:rPr lang="en-US" sz="900" b="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900" b="0" spc="-3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900" b="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r</a:t>
                      </a: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8745" marR="0" algn="ctr">
                        <a:lnSpc>
                          <a:spcPct val="107000"/>
                        </a:lnSpc>
                        <a:spcBef>
                          <a:spcPts val="600"/>
                        </a:spcBef>
                        <a:spcAft>
                          <a:spcPts val="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$20</a:t>
                      </a:r>
                      <a:r>
                        <a:rPr lang="en-US" sz="900" b="0" spc="-7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 </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cop</a:t>
                      </a:r>
                      <a:r>
                        <a:rPr lang="en-US" sz="900" b="0" spc="-5" dirty="0">
                          <a:solidFill>
                            <a:schemeClr val="accent6"/>
                          </a:solidFill>
                          <a:effectLst/>
                          <a:latin typeface="Arial" panose="020B0604020202020204" pitchFamily="34" charset="0"/>
                          <a:ea typeface="Calibri" panose="020F0502020204030204" pitchFamily="34" charset="0"/>
                          <a:cs typeface="Arial" panose="020B0604020202020204" pitchFamily="34" charset="0"/>
                        </a:rPr>
                        <a:t>a</a:t>
                      </a: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8745" marR="0" algn="ctr">
                        <a:lnSpc>
                          <a:spcPct val="107000"/>
                        </a:lnSpc>
                        <a:spcBef>
                          <a:spcPts val="600"/>
                        </a:spcBef>
                        <a:spcAft>
                          <a:spcPts val="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 coinsurance after deductible</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161602245"/>
                  </a:ext>
                </a:extLst>
              </a:tr>
              <a:tr h="534622">
                <a:tc>
                  <a:txBody>
                    <a:bodyPr/>
                    <a:lstStyle/>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Chiropractic Care</a:t>
                      </a:r>
                    </a:p>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Acupuncture Care</a:t>
                      </a:r>
                    </a:p>
                  </a:txBody>
                  <a:tcPr marL="0" marR="0" marT="0" marB="0" anchor="ctr">
                    <a:lnL>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4300" marR="0" algn="ctr">
                        <a:lnSpc>
                          <a:spcPct val="107000"/>
                        </a:lnSpc>
                        <a:spcBef>
                          <a:spcPts val="600"/>
                        </a:spcBef>
                        <a:spcAft>
                          <a:spcPts val="800"/>
                        </a:spcAft>
                      </a:pPr>
                      <a:r>
                        <a:rPr lang="en-US" sz="900" b="0">
                          <a:solidFill>
                            <a:schemeClr val="accent6"/>
                          </a:solidFill>
                          <a:effectLst/>
                          <a:latin typeface="Arial" panose="020B0604020202020204" pitchFamily="34" charset="0"/>
                          <a:ea typeface="Calibri" panose="020F0502020204030204" pitchFamily="34" charset="0"/>
                          <a:cs typeface="Arial" panose="020B0604020202020204" pitchFamily="34" charset="0"/>
                        </a:rPr>
                        <a:t>$20 copay</a:t>
                      </a:r>
                    </a:p>
                    <a:p>
                      <a:pPr marL="114300" marR="0" algn="ctr">
                        <a:lnSpc>
                          <a:spcPct val="107000"/>
                        </a:lnSpc>
                        <a:spcBef>
                          <a:spcPts val="600"/>
                        </a:spcBef>
                        <a:spcAft>
                          <a:spcPts val="800"/>
                        </a:spcAft>
                      </a:pPr>
                      <a:r>
                        <a:rPr lang="en-US" sz="900" b="0">
                          <a:solidFill>
                            <a:schemeClr val="accent6"/>
                          </a:solidFill>
                          <a:effectLst/>
                          <a:latin typeface="Arial" panose="020B0604020202020204" pitchFamily="34" charset="0"/>
                          <a:ea typeface="Calibri" panose="020F0502020204030204" pitchFamily="34" charset="0"/>
                          <a:cs typeface="Arial" panose="020B0604020202020204" pitchFamily="34" charset="0"/>
                        </a:rPr>
                        <a:t>$20 copay</a:t>
                      </a: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14300" marR="0" algn="ctr">
                        <a:lnSpc>
                          <a:spcPct val="107000"/>
                        </a:lnSpc>
                        <a:spcBef>
                          <a:spcPts val="60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 coinsurance after deductible</a:t>
                      </a:r>
                    </a:p>
                    <a:p>
                      <a:pPr marL="114300" marR="0" algn="ctr">
                        <a:lnSpc>
                          <a:spcPct val="107000"/>
                        </a:lnSpc>
                        <a:spcBef>
                          <a:spcPts val="60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30% coinsurance after deductible</a:t>
                      </a:r>
                    </a:p>
                  </a:txBody>
                  <a:tcPr marL="0" marR="0" marT="0" marB="0" anchor="ctr">
                    <a:lnL w="6350" cap="flat" cmpd="sng" algn="ctr">
                      <a:solidFill>
                        <a:schemeClr val="accent6"/>
                      </a:solidFill>
                      <a:prstDash val="solid"/>
                      <a:round/>
                      <a:headEnd type="none" w="med" len="med"/>
                      <a:tailEnd type="none" w="med" len="med"/>
                    </a:lnL>
                    <a:lnR>
                      <a:noFill/>
                    </a:lnR>
                    <a:lnT w="6350" cap="flat" cmpd="sng" algn="ctr">
                      <a:solidFill>
                        <a:schemeClr val="accent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279677999"/>
                  </a:ext>
                </a:extLst>
              </a:tr>
              <a:tr h="308887">
                <a:tc>
                  <a:txBody>
                    <a:bodyPr/>
                    <a:lstStyle/>
                    <a:p>
                      <a:pPr marL="114300" marR="0">
                        <a:lnSpc>
                          <a:spcPct val="107000"/>
                        </a:lnSpc>
                        <a:spcBef>
                          <a:spcPts val="600"/>
                        </a:spcBef>
                        <a:spcAft>
                          <a:spcPts val="800"/>
                        </a:spcAft>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txBody>
                  <a:tcPr marL="0" marR="0" marT="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114300" marR="0" algn="ctr">
                        <a:lnSpc>
                          <a:spcPct val="107000"/>
                        </a:lnSpc>
                        <a:spcBef>
                          <a:spcPts val="600"/>
                        </a:spcBef>
                        <a:spcAft>
                          <a:spcPts val="800"/>
                        </a:spcAft>
                      </a:pPr>
                      <a:r>
                        <a:rPr lang="en-US" sz="900" b="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(Combined 30 visits per year)</a:t>
                      </a:r>
                    </a:p>
                  </a:txBody>
                  <a:tcPr marL="0" marR="0" marT="0"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hMerge="1">
                  <a:txBody>
                    <a:bodyPr/>
                    <a:lstStyle/>
                    <a:p>
                      <a:endParaRPr lang="en-US"/>
                    </a:p>
                  </a:txBody>
                  <a:tcPr/>
                </a:tc>
                <a:extLst>
                  <a:ext uri="{0D108BD9-81ED-4DB2-BD59-A6C34878D82A}">
                    <a16:rowId xmlns:a16="http://schemas.microsoft.com/office/drawing/2014/main" val="1884298818"/>
                  </a:ext>
                </a:extLst>
              </a:tr>
            </a:tbl>
          </a:graphicData>
        </a:graphic>
      </p:graphicFrame>
    </p:spTree>
    <p:custDataLst>
      <p:tags r:id="rId1"/>
    </p:custDataLst>
    <p:extLst>
      <p:ext uri="{BB962C8B-B14F-4D97-AF65-F5344CB8AC3E}">
        <p14:creationId xmlns:p14="http://schemas.microsoft.com/office/powerpoint/2010/main" val="578897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e9b59c7f-7055-4d87-b5ff-62a2a81c54e7"/>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d180bc47-e65c-4610-ae21-ae7fcc4c73ce"/>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6af31f7b-a93c-41e8-95a8-f5de0855b468"/>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67d97570-4234-4aa9-8b42-84c135c80c01"/>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e9b59c7f-7055-4d87-b5ff-62a2a81c54e7"/>
</p:tagLst>
</file>

<file path=ppt/tags/tag15.xml><?xml version="1.0" encoding="utf-8"?>
<p:tagLst xmlns:a="http://schemas.openxmlformats.org/drawingml/2006/main" xmlns:r="http://schemas.openxmlformats.org/officeDocument/2006/relationships" xmlns:p="http://schemas.openxmlformats.org/presentationml/2006/main">
  <p:tag name="ARTICULATE_SLIDE_GUID" val="2f0913f7-704c-4d78-8003-bf2731074828"/>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cc0a84dc-a8e9-4f31-aa26-f5f83936fbf7"/>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51dd2257-ff4e-4b09-98fc-71ec88f671b4"/>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6a649b04-3357-4b1b-8915-ad5c9e17338d"/>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fb937bab-1e0d-44b0-92bf-dd34af3900f3"/>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ea35b063-3eed-4346-a574-ee5205089833"/>
</p:tagLst>
</file>

<file path=ppt/tags/tag20.xml><?xml version="1.0" encoding="utf-8"?>
<p:tagLst xmlns:a="http://schemas.openxmlformats.org/drawingml/2006/main" xmlns:r="http://schemas.openxmlformats.org/officeDocument/2006/relationships" xmlns:p="http://schemas.openxmlformats.org/presentationml/2006/main">
  <p:tag name="ARTICULATE_SLIDE_GUID" val="8e1eb9ea-3a19-4462-9e5d-da0423dca476"/>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6392993a-09fb-4f5c-a0a2-bf8fdfe555f7"/>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d72aebbc-509f-47d2-9475-0aae1620b809"/>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80702dd7-ac3a-431b-a4f8-1af122ddb8f9"/>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0eb44013-e079-41cb-8724-415d6defa501"/>
</p:tagLst>
</file>

<file path=ppt/tags/tag25.xml><?xml version="1.0" encoding="utf-8"?>
<p:tagLst xmlns:a="http://schemas.openxmlformats.org/drawingml/2006/main" xmlns:r="http://schemas.openxmlformats.org/officeDocument/2006/relationships" xmlns:p="http://schemas.openxmlformats.org/presentationml/2006/main">
  <p:tag name="ARTICULATE_SLIDE_GUID" val="23272972-6c2b-4ba8-bc4f-ccc476de8327"/>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76e73858-574c-46fa-82cf-979edde3ca4b"/>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aa546cb1-1bfe-431b-b78c-b9a04cd1751e"/>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aa546cb1-1bfe-431b-b78c-b9a04cd1751e"/>
</p:tagLst>
</file>

<file path=ppt/tags/tag29.xml><?xml version="1.0" encoding="utf-8"?>
<p:tagLst xmlns:a="http://schemas.openxmlformats.org/drawingml/2006/main" xmlns:r="http://schemas.openxmlformats.org/officeDocument/2006/relationships" xmlns:p="http://schemas.openxmlformats.org/presentationml/2006/main">
  <p:tag name="ARTICULATE_SLIDE_GUID" val="950fbdea-78bf-4522-9ce6-35ce4dc92a7a"/>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821da446-712f-4c60-a89b-1bc1215ed1e8"/>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0eb44013-e079-41cb-8724-415d6defa501"/>
</p:tagLst>
</file>

<file path=ppt/tags/tag31.xml><?xml version="1.0" encoding="utf-8"?>
<p:tagLst xmlns:a="http://schemas.openxmlformats.org/drawingml/2006/main" xmlns:r="http://schemas.openxmlformats.org/officeDocument/2006/relationships" xmlns:p="http://schemas.openxmlformats.org/presentationml/2006/main">
  <p:tag name="ARTICULATE_SLIDE_GUID" val="61e955d9-bb14-44d2-ab17-59727540311b"/>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160ee6a0-02e7-4bc1-8fe1-b4856bf83255"/>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54d219a1-797f-49a9-985f-4ac0bfb16c8a"/>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bda4e105-369d-4bea-9025-46d145171a61"/>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e9b59c7f-7055-4d87-b5ff-62a2a81c54e7"/>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e9b59c7f-7055-4d87-b5ff-62a2a81c54e7"/>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e9b59c7f-7055-4d87-b5ff-62a2a81c54e7"/>
</p:tagLst>
</file>

<file path=ppt/theme/theme1.xml><?xml version="1.0" encoding="utf-8"?>
<a:theme xmlns:a="http://schemas.openxmlformats.org/drawingml/2006/main" name="Office Theme">
  <a:themeElements>
    <a:clrScheme name="sdmts24ppt">
      <a:dk1>
        <a:srgbClr val="EE352A"/>
      </a:dk1>
      <a:lt1>
        <a:srgbClr val="FFFFFF"/>
      </a:lt1>
      <a:dk2>
        <a:srgbClr val="0000FF"/>
      </a:dk2>
      <a:lt2>
        <a:srgbClr val="CCCCFF"/>
      </a:lt2>
      <a:accent1>
        <a:srgbClr val="EE352A"/>
      </a:accent1>
      <a:accent2>
        <a:srgbClr val="0000FF"/>
      </a:accent2>
      <a:accent3>
        <a:srgbClr val="EE352A"/>
      </a:accent3>
      <a:accent4>
        <a:srgbClr val="000000"/>
      </a:accent4>
      <a:accent5>
        <a:srgbClr val="000000"/>
      </a:accent5>
      <a:accent6>
        <a:srgbClr val="000000"/>
      </a:accent6>
      <a:hlink>
        <a:srgbClr val="0000FF"/>
      </a:hlink>
      <a:folHlink>
        <a:srgbClr val="0000FF"/>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mpaignBuilder">
      <a:dk1>
        <a:srgbClr val="646464"/>
      </a:dk1>
      <a:lt1>
        <a:sysClr val="window" lastClr="FFFFFF"/>
      </a:lt1>
      <a:dk2>
        <a:srgbClr val="FF9225"/>
      </a:dk2>
      <a:lt2>
        <a:srgbClr val="FFFFFF"/>
      </a:lt2>
      <a:accent1>
        <a:srgbClr val="4069B2"/>
      </a:accent1>
      <a:accent2>
        <a:srgbClr val="FF9225"/>
      </a:accent2>
      <a:accent3>
        <a:srgbClr val="000000"/>
      </a:accent3>
      <a:accent4>
        <a:srgbClr val="000000"/>
      </a:accent4>
      <a:accent5>
        <a:srgbClr val="000000"/>
      </a:accent5>
      <a:accent6>
        <a:srgbClr val="000000"/>
      </a:accent6>
      <a:hlink>
        <a:srgbClr val="FF9225"/>
      </a:hlink>
      <a:folHlink>
        <a:srgbClr val="4D4D4D"/>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ampaignBuilder">
      <a:dk1>
        <a:srgbClr val="646464"/>
      </a:dk1>
      <a:lt1>
        <a:sysClr val="window" lastClr="FFFFFF"/>
      </a:lt1>
      <a:dk2>
        <a:srgbClr val="FF9225"/>
      </a:dk2>
      <a:lt2>
        <a:srgbClr val="FFFFFF"/>
      </a:lt2>
      <a:accent1>
        <a:srgbClr val="4069B2"/>
      </a:accent1>
      <a:accent2>
        <a:srgbClr val="FF9225"/>
      </a:accent2>
      <a:accent3>
        <a:srgbClr val="000000"/>
      </a:accent3>
      <a:accent4>
        <a:srgbClr val="000000"/>
      </a:accent4>
      <a:accent5>
        <a:srgbClr val="000000"/>
      </a:accent5>
      <a:accent6>
        <a:srgbClr val="000000"/>
      </a:accent6>
      <a:hlink>
        <a:srgbClr val="FF9225"/>
      </a:hlink>
      <a:folHlink>
        <a:srgbClr val="4D4D4D"/>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ampaignBuilder">
      <a:dk1>
        <a:srgbClr val="646464"/>
      </a:dk1>
      <a:lt1>
        <a:sysClr val="window" lastClr="FFFFFF"/>
      </a:lt1>
      <a:dk2>
        <a:srgbClr val="FF9225"/>
      </a:dk2>
      <a:lt2>
        <a:srgbClr val="FFFFFF"/>
      </a:lt2>
      <a:accent1>
        <a:srgbClr val="4069B2"/>
      </a:accent1>
      <a:accent2>
        <a:srgbClr val="FF9225"/>
      </a:accent2>
      <a:accent3>
        <a:srgbClr val="000000"/>
      </a:accent3>
      <a:accent4>
        <a:srgbClr val="000000"/>
      </a:accent4>
      <a:accent5>
        <a:srgbClr val="000000"/>
      </a:accent5>
      <a:accent6>
        <a:srgbClr val="000000"/>
      </a:accent6>
      <a:hlink>
        <a:srgbClr val="FF9225"/>
      </a:hlink>
      <a:folHlink>
        <a:srgbClr val="4D4D4D"/>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ampaignBuilder">
      <a:dk1>
        <a:srgbClr val="646464"/>
      </a:dk1>
      <a:lt1>
        <a:sysClr val="window" lastClr="FFFFFF"/>
      </a:lt1>
      <a:dk2>
        <a:srgbClr val="FF9225"/>
      </a:dk2>
      <a:lt2>
        <a:srgbClr val="FFFFFF"/>
      </a:lt2>
      <a:accent1>
        <a:srgbClr val="4069B2"/>
      </a:accent1>
      <a:accent2>
        <a:srgbClr val="FF9225"/>
      </a:accent2>
      <a:accent3>
        <a:srgbClr val="000000"/>
      </a:accent3>
      <a:accent4>
        <a:srgbClr val="000000"/>
      </a:accent4>
      <a:accent5>
        <a:srgbClr val="000000"/>
      </a:accent5>
      <a:accent6>
        <a:srgbClr val="000000"/>
      </a:accent6>
      <a:hlink>
        <a:srgbClr val="FF9225"/>
      </a:hlink>
      <a:folHlink>
        <a:srgbClr val="4D4D4D"/>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SDMST OPTION2">
      <a:dk1>
        <a:srgbClr val="EE352A"/>
      </a:dk1>
      <a:lt1>
        <a:srgbClr val="FFFFFF"/>
      </a:lt1>
      <a:dk2>
        <a:srgbClr val="000000"/>
      </a:dk2>
      <a:lt2>
        <a:srgbClr val="E4E9EE"/>
      </a:lt2>
      <a:accent1>
        <a:srgbClr val="0000FF"/>
      </a:accent1>
      <a:accent2>
        <a:srgbClr val="EE352A"/>
      </a:accent2>
      <a:accent3>
        <a:srgbClr val="EE352A"/>
      </a:accent3>
      <a:accent4>
        <a:srgbClr val="0000FF"/>
      </a:accent4>
      <a:accent5>
        <a:srgbClr val="E4E9EE"/>
      </a:accent5>
      <a:accent6>
        <a:srgbClr val="000000"/>
      </a:accent6>
      <a:hlink>
        <a:srgbClr val="EE352A"/>
      </a:hlink>
      <a:folHlink>
        <a:srgbClr val="EE352A"/>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2E7B2CB91C8745B83163EB9E216226" ma:contentTypeVersion="4" ma:contentTypeDescription="Create a new document." ma:contentTypeScope="" ma:versionID="7e466fb87c5ee99e47c6538abf92a59a">
  <xsd:schema xmlns:xsd="http://www.w3.org/2001/XMLSchema" xmlns:xs="http://www.w3.org/2001/XMLSchema" xmlns:p="http://schemas.microsoft.com/office/2006/metadata/properties" xmlns:ns2="1769ee76-99ef-4d3c-8cd9-9ed76dc4d1a4" xmlns:ns3="9c0bbefe-a211-4fa4-b787-f9fba12a71b0" targetNamespace="http://schemas.microsoft.com/office/2006/metadata/properties" ma:root="true" ma:fieldsID="b553fd0ee862dde70ca6d99d91fc1b79" ns2:_="" ns3:_="">
    <xsd:import namespace="1769ee76-99ef-4d3c-8cd9-9ed76dc4d1a4"/>
    <xsd:import namespace="9c0bbefe-a211-4fa4-b787-f9fba12a71b0"/>
    <xsd:element name="properties">
      <xsd:complexType>
        <xsd:sequence>
          <xsd:element name="documentManagement">
            <xsd:complexType>
              <xsd:all>
                <xsd:element ref="ns2:_dlc_DocId" minOccurs="0"/>
                <xsd:element ref="ns2:_dlc_DocIdUrl" minOccurs="0"/>
                <xsd:element ref="ns2:_dlc_DocIdPersistId" minOccurs="0"/>
                <xsd:element ref="ns3:Training_x0020_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9ee76-99ef-4d3c-8cd9-9ed76dc4d1a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c0bbefe-a211-4fa4-b787-f9fba12a71b0" elementFormDefault="qualified">
    <xsd:import namespace="http://schemas.microsoft.com/office/2006/documentManagement/types"/>
    <xsd:import namespace="http://schemas.microsoft.com/office/infopath/2007/PartnerControls"/>
    <xsd:element name="Training_x0020_Links" ma:index="11" nillable="true" ma:displayName="Training Links" ma:format="Hyperlink" ma:internalName="Training_x0020_Links">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ining_x0020_Links xmlns="9c0bbefe-a211-4fa4-b787-f9fba12a71b0">
      <Url xsi:nil="true"/>
      <Description xsi:nil="true"/>
    </Training_x0020_Link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B77C740-543B-42B6-A9E2-A9C27953CA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69ee76-99ef-4d3c-8cd9-9ed76dc4d1a4"/>
    <ds:schemaRef ds:uri="9c0bbefe-a211-4fa4-b787-f9fba12a71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14698D-CEC0-4CFA-8BBF-D17606BA8136}">
  <ds:schemaRefs>
    <ds:schemaRef ds:uri="http://schemas.microsoft.com/sharepoint/v3/contenttype/forms"/>
  </ds:schemaRefs>
</ds:datastoreItem>
</file>

<file path=customXml/itemProps3.xml><?xml version="1.0" encoding="utf-8"?>
<ds:datastoreItem xmlns:ds="http://schemas.openxmlformats.org/officeDocument/2006/customXml" ds:itemID="{A175A74F-BB7D-4970-A696-9F60F538A63D}">
  <ds:schemaRefs>
    <ds:schemaRef ds:uri="http://schemas.microsoft.com/office/2006/metadata/properties"/>
    <ds:schemaRef ds:uri="http://purl.org/dc/elements/1.1/"/>
    <ds:schemaRef ds:uri="http://purl.org/dc/terms/"/>
    <ds:schemaRef ds:uri="http://www.w3.org/XML/1998/namespace"/>
    <ds:schemaRef ds:uri="9c0bbefe-a211-4fa4-b787-f9fba12a71b0"/>
    <ds:schemaRef ds:uri="http://schemas.microsoft.com/office/2006/documentManagement/types"/>
    <ds:schemaRef ds:uri="1769ee76-99ef-4d3c-8cd9-9ed76dc4d1a4"/>
    <ds:schemaRef ds:uri="http://purl.org/dc/dcmitype/"/>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5824EFDA-C2D2-4FD6-A247-944FA534AE7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15466</TotalTime>
  <Words>5928</Words>
  <Application>Microsoft Office PowerPoint</Application>
  <PresentationFormat>Widescreen</PresentationFormat>
  <Paragraphs>770</Paragraphs>
  <Slides>38</Slides>
  <Notes>38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38</vt:i4>
      </vt:variant>
    </vt:vector>
  </HeadingPairs>
  <TitlesOfParts>
    <vt:vector size="50" baseType="lpstr">
      <vt:lpstr>Arial</vt:lpstr>
      <vt:lpstr>Arial </vt:lpstr>
      <vt:lpstr>Arial Narrow</vt:lpstr>
      <vt:lpstr>AvenirNext LT Pro Regular</vt:lpstr>
      <vt:lpstr>Calibri</vt:lpstr>
      <vt:lpstr>Trade Gothic LT Std</vt:lpstr>
      <vt:lpstr>Office Theme</vt:lpstr>
      <vt:lpstr>1_Office Theme</vt:lpstr>
      <vt:lpstr>3_Office Theme</vt:lpstr>
      <vt:lpstr>4_Office Theme</vt:lpstr>
      <vt:lpstr>5_Office Theme</vt:lpstr>
      <vt:lpstr>2_Office Theme</vt:lpstr>
      <vt:lpstr>PowerPoint Presentation</vt:lpstr>
      <vt:lpstr>2024 Plan Year: January 1st 2024 – December 31st 2024</vt:lpstr>
      <vt:lpstr>Changing your benefits</vt:lpstr>
      <vt:lpstr>Who you can cover</vt:lpstr>
      <vt:lpstr>Medical Plans</vt:lpstr>
      <vt:lpstr>Medical Plans</vt:lpstr>
      <vt:lpstr>Blue Shield HMO Medical Plans</vt:lpstr>
      <vt:lpstr>Blue Shield HMO Pharmacy Plans</vt:lpstr>
      <vt:lpstr>Blue Shield PPO Medical Plan</vt:lpstr>
      <vt:lpstr>Blue Shield PPO Pharmacy Plan</vt:lpstr>
      <vt:lpstr>Blue Shield – Find a doctor</vt:lpstr>
      <vt:lpstr>Blue Shield HMO - Your PCP</vt:lpstr>
      <vt:lpstr>Health Reimbursement Arrangement (HRA)</vt:lpstr>
      <vt:lpstr> HRA Contribution</vt:lpstr>
      <vt:lpstr>HRA features</vt:lpstr>
      <vt:lpstr>Kaiser HMO Plan</vt:lpstr>
      <vt:lpstr>Kaiser HMO Pharmacy Plan</vt:lpstr>
      <vt:lpstr>Kaiser – Find a doctor</vt:lpstr>
      <vt:lpstr>Preventive vs. diagnostic care</vt:lpstr>
      <vt:lpstr>Get more from the Blue Shield plans!</vt:lpstr>
      <vt:lpstr>Wellness </vt:lpstr>
      <vt:lpstr>Blue Shield’s Wellvolution Features</vt:lpstr>
      <vt:lpstr>Kaiser Wellness Features</vt:lpstr>
      <vt:lpstr>Dental and Vision</vt:lpstr>
      <vt:lpstr>Dental Plans </vt:lpstr>
      <vt:lpstr>Dental Plans</vt:lpstr>
      <vt:lpstr>Vision Plan</vt:lpstr>
      <vt:lpstr>Vision Plan</vt:lpstr>
      <vt:lpstr>Life and AD&amp;D Plans</vt:lpstr>
      <vt:lpstr>Lincoln Life and AD&amp;D Insurance</vt:lpstr>
      <vt:lpstr>Lincoln Value Added Programs</vt:lpstr>
      <vt:lpstr>Flexible Spending Account (FSA)</vt:lpstr>
      <vt:lpstr>Healthcare Flexible Spending Account (FSA)</vt:lpstr>
      <vt:lpstr>Dependent Care Flexible Spending Account (FSA)</vt:lpstr>
      <vt:lpstr>Employee Assistance Program (EAP)</vt:lpstr>
      <vt:lpstr>Next Steps</vt:lpstr>
      <vt:lpstr>PowerPoint Presentation</vt:lpstr>
      <vt:lpstr>Thanks for your time!</vt:lpstr>
    </vt:vector>
  </TitlesOfParts>
  <Company>Alliant Insurance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Gee</dc:creator>
  <cp:lastModifiedBy>Dulce Moll</cp:lastModifiedBy>
  <cp:revision>820</cp:revision>
  <cp:lastPrinted>2019-09-13T17:14:08Z</cp:lastPrinted>
  <dcterms:created xsi:type="dcterms:W3CDTF">2016-12-13T17:50:51Z</dcterms:created>
  <dcterms:modified xsi:type="dcterms:W3CDTF">2023-09-21T23:13:18Z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0x010100112E7B2CB91C8745B83163EB9E216226</vt:lpwstr>
  </property>
</Properties>
</file>